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56"/>
  </p:notesMasterIdLst>
  <p:handoutMasterIdLst>
    <p:handoutMasterId r:id="rId57"/>
  </p:handoutMasterIdLst>
  <p:sldIdLst>
    <p:sldId id="327" r:id="rId5"/>
    <p:sldId id="328" r:id="rId6"/>
    <p:sldId id="326" r:id="rId7"/>
    <p:sldId id="337" r:id="rId8"/>
    <p:sldId id="338" r:id="rId9"/>
    <p:sldId id="352" r:id="rId10"/>
    <p:sldId id="339" r:id="rId11"/>
    <p:sldId id="343" r:id="rId12"/>
    <p:sldId id="344" r:id="rId13"/>
    <p:sldId id="375" r:id="rId14"/>
    <p:sldId id="372" r:id="rId15"/>
    <p:sldId id="373" r:id="rId16"/>
    <p:sldId id="376" r:id="rId17"/>
    <p:sldId id="374" r:id="rId18"/>
    <p:sldId id="348" r:id="rId19"/>
    <p:sldId id="349" r:id="rId20"/>
    <p:sldId id="350" r:id="rId21"/>
    <p:sldId id="351" r:id="rId22"/>
    <p:sldId id="369" r:id="rId23"/>
    <p:sldId id="353" r:id="rId24"/>
    <p:sldId id="354" r:id="rId25"/>
    <p:sldId id="377" r:id="rId26"/>
    <p:sldId id="355" r:id="rId27"/>
    <p:sldId id="378" r:id="rId28"/>
    <p:sldId id="379" r:id="rId29"/>
    <p:sldId id="356" r:id="rId30"/>
    <p:sldId id="357" r:id="rId31"/>
    <p:sldId id="358" r:id="rId32"/>
    <p:sldId id="359" r:id="rId33"/>
    <p:sldId id="360" r:id="rId34"/>
    <p:sldId id="361" r:id="rId35"/>
    <p:sldId id="368" r:id="rId36"/>
    <p:sldId id="362" r:id="rId37"/>
    <p:sldId id="363" r:id="rId38"/>
    <p:sldId id="364" r:id="rId39"/>
    <p:sldId id="365" r:id="rId40"/>
    <p:sldId id="366" r:id="rId41"/>
    <p:sldId id="367" r:id="rId42"/>
    <p:sldId id="335" r:id="rId43"/>
    <p:sldId id="286" r:id="rId44"/>
    <p:sldId id="336" r:id="rId45"/>
    <p:sldId id="287" r:id="rId46"/>
    <p:sldId id="317" r:id="rId47"/>
    <p:sldId id="311" r:id="rId48"/>
    <p:sldId id="315" r:id="rId49"/>
    <p:sldId id="330" r:id="rId50"/>
    <p:sldId id="334" r:id="rId51"/>
    <p:sldId id="332" r:id="rId52"/>
    <p:sldId id="333" r:id="rId53"/>
    <p:sldId id="319" r:id="rId54"/>
    <p:sldId id="309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1BCB"/>
    <a:srgbClr val="FF0000"/>
    <a:srgbClr val="ECECEC"/>
    <a:srgbClr val="141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843" autoAdjust="0"/>
    <p:restoredTop sz="83313"/>
  </p:normalViewPr>
  <p:slideViewPr>
    <p:cSldViewPr snapToGrid="0">
      <p:cViewPr>
        <p:scale>
          <a:sx n="85" d="100"/>
          <a:sy n="85" d="100"/>
        </p:scale>
        <p:origin x="1120" y="9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299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presProps" Target="presProps.xml"/><Relationship Id="rId5" Type="http://schemas.openxmlformats.org/officeDocument/2006/relationships/slide" Target="slides/slide1.xml"/><Relationship Id="rId61" Type="http://schemas.openxmlformats.org/officeDocument/2006/relationships/tableStyles" Target="tableStyles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2063599999999997E-2"/>
          <c:y val="0.2798136556639742"/>
          <c:w val="0.93293599999999999"/>
          <c:h val="0.63601534553199002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Male</c:v>
                </c:pt>
              </c:strCache>
            </c:strRef>
          </c:tx>
          <c:spPr>
            <a:solidFill>
              <a:schemeClr val="accent1">
                <a:shade val="8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Sheet1!$A$2:$A$2</c:f>
            </c:multiLvlStrRef>
          </c:cat>
          <c:val>
            <c:numRef>
              <c:f>Sheet1!$C$2:$C$2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06-E54F-ADCA-8B85CEF26AB4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Female</c:v>
                </c:pt>
              </c:strCache>
            </c:strRef>
          </c:tx>
          <c:spPr>
            <a:solidFill>
              <a:schemeClr val="accent1">
                <a:tint val="8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Sheet1!$A$2:$A$2</c:f>
            </c:multiLvlStrRef>
          </c:cat>
          <c:val>
            <c:numRef>
              <c:f>Sheet1!$D$2:$D$2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06-E54F-ADCA-8B85CEF26AB4}"/>
            </c:ext>
          </c:extLst>
        </c:ser>
        <c:ser>
          <c:idx val="3"/>
          <c:order val="2"/>
          <c:tx>
            <c:strRef>
              <c:f>Sheet1!$E$1</c:f>
              <c:strCache>
                <c:ptCount val="1"/>
                <c:pt idx="0">
                  <c:v>Another Gender</c:v>
                </c:pt>
              </c:strCache>
            </c:strRef>
          </c:tx>
          <c:spPr>
            <a:solidFill>
              <a:schemeClr val="accent1">
                <a:tint val="58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Sheet1!$A$2:$A$2</c:f>
            </c:multiLvlStrRef>
          </c:cat>
          <c:val>
            <c:numRef>
              <c:f>Sheet1!$E$2:$E$2</c:f>
              <c:numCache>
                <c:formatCode>General</c:formatCode>
                <c:ptCount val="1"/>
                <c:pt idx="0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06-E54F-ADCA-8B85CEF26AB4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Female</c:v>
                </c:pt>
              </c:strCache>
            </c:strRef>
          </c:tx>
          <c:spPr>
            <a:solidFill>
              <a:schemeClr val="accent1">
                <a:shade val="58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Sheet1!$A$2:$A$2</c:f>
            </c:multiLvl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3.7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906-E54F-ADCA-8B85CEF26A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4734552"/>
        <c:crosses val="autoZero"/>
        <c:crossBetween val="between"/>
        <c:majorUnit val="1"/>
        <c:minorUnit val="0.5"/>
      </c:valAx>
      <c:spPr>
        <a:noFill/>
        <a:ln>
          <a:noFill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Sheet1!$A$2:$C$17</cx:f>
        <cx:lvl ptCount="16">
          <cx:pt idx="0">Leaf 1</cx:pt>
          <cx:pt idx="1">Leaf 9</cx:pt>
          <cx:pt idx="2">Leaf 10</cx:pt>
          <cx:pt idx="3">Leaf 11</cx:pt>
        </cx:lvl>
        <cx:lvl ptCount="16">
          <cx:pt idx="0">Stem 1</cx:pt>
          <cx:pt idx="1">Stem 3</cx:pt>
          <cx:pt idx="2">Stem 4</cx:pt>
          <cx:pt idx="3">Stem 4</cx:pt>
        </cx:lvl>
        <cx:lvl ptCount="16">
          <cx:pt idx="0">Branch 1</cx:pt>
          <cx:pt idx="1">Branch 2</cx:pt>
          <cx:pt idx="2">Branch 2</cx:pt>
          <cx:pt idx="3">Branch 2</cx:pt>
        </cx:lvl>
      </cx:strDim>
      <cx:numDim type="size">
        <cx:f>Sheet1!$D$2:$D$17</cx:f>
        <cx:lvl ptCount="16" formatCode="General">
          <cx:pt idx="0">50</cx:pt>
          <cx:pt idx="1">20</cx:pt>
          <cx:pt idx="2">15</cx:pt>
          <cx:pt idx="3">5</cx:pt>
        </cx:lvl>
      </cx:numDim>
    </cx:data>
  </cx:chartData>
  <cx:chart>
    <cx:title pos="t" align="ctr" overlay="0"/>
    <cx:plotArea>
      <cx:plotAreaRegion>
        <cx:series layoutId="treemap" uniqueId="{A3BAF025-F896-E54D-8975-5D500710B668}">
          <cx:tx>
            <cx:txData>
              <cx:f>Sheet1!$D$1</cx:f>
              <cx:v>Series1</cx:v>
            </cx:txData>
          </cx:tx>
          <cx:dataLabels pos="inEnd">
            <cx:visibility seriesName="0" categoryName="1" value="0"/>
          </cx:dataLabels>
          <cx:dataId val="0"/>
          <cx:layoutPr>
            <cx:parentLabelLayout val="overlapping"/>
          </cx:layoutPr>
        </cx:series>
      </cx:plotAreaRegion>
    </cx:plotArea>
    <cx:legend pos="t" align="ctr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410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 w="19050">
        <a:solidFill>
          <a:schemeClr val="bg1"/>
        </a:solidFill>
      </a:ln>
    </cs:spPr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84BF0-F03A-482A-83CD-C7B3780FB70B}" type="datetimeFigureOut">
              <a:rPr lang="en-NZ" smtClean="0"/>
              <a:t>08/12/2025</a:t>
            </a:fld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4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886AC5-DA1B-4C86-BBFE-B2A53D1CA34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5621682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7T22:34:13.4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24575,'0'11'0,"0"2"0,0 7 0,0 5 0,4 6 0,2 3 0,5 1 0,4 1 0,3-1 0,2 4 0,2 1 0,0 2 0,2-2 0,2 2 0,2-2 0,0 1 0,1-1 0,2-2 0,-2 1 0,2-1 0,-1-2 0,1-1 0,-1-5 0,-2-1 0,1 1 0,1 3 0,6 4 0,2 4 0,5-1 0,1 1 0,0 1 0,2-1 0,0 0 0,-1 2 0,1-2 0,0-1 0,-3-1 0,1-4 0,-1-3 0,-4-4 0,1 0 0,7 3 0,1 3 0,7 3 0,0 0 0,-2-3 0,2 3 0,1 0 0,2 0 0,1 0 0,-1-2 0,0-2 0,-4-3 0,-1 0 0,-1-1 0,-6-5 0,1-2 0,1 0 0,4 2 0,7 2 0,2 1 0,1-3 0,4-1 0,1-1 0,0 1 0,2-1 0,-1 0 0,7-3 0,4 1 0,2 3 0,1-3 0,-1 2 0,-4-3 0,6-3-628,9 1 628,4-1 0,-41-7 0,0 0 0,1 1 0,1-2 0,0 0 0,1 0 0,0 0 0,0-1 0,0 0 0,-1-1 0,0-1 0,-2 1 0,2-2 0,-2-1 0,-5 0 0,0-1 0,4 0 0,0-1 0,43 0 0,-5-1 0,2 0 0,-19 0 0,-1 0 0,-10 0 0,-1 0 0,-2 0 0,5 0 0,0-2 0,-2-4 628,-2-4-628,1-5 0,-1 0 0,0 0 0,0-1 0,0 0 0,0 1 0,-2 0 0,0 0 0,-4 0 0,-6 0 0,-5-1 0,0 1 0,3-3 0,1-2 0,3-1 0,-1 1 0,-1 0 0,0-1 0,-4-2 0,0 1 0,0-1 0,1-3 0,-4-1 0,-1 2 0,0 0 0,-6 5 0,1-1 0,-3 0 0,-1-2 0,3-1 0,0 0 0,-1-1 0,-1-2 0,-1-1 0,3 0 0,1-3 0,1-1 0,0-3 0,-3 0 0,-1 1 0,-4 2 0,-3 0 0,-5 4 0,-1 0 0,2 1 0,3-3 0,2-2 0,2-1 0,-2 0 0,0 0 0,0 0 0,-1 0 0,1 0 0,-3 0 0,-1 3 0,-1 2 0,2-4 0,-1-1 0,-1 1 0,-2 2 0,-1 3 0,1-1 0,-1-3 0,-1 0 0,-3 0 0,-2 2 0,-1 2 0,-2 4 0,-2 5 0,1 1 0,-1 0 0,0 2 0,1-1 0,-1 0 0,-2 2 0,-1-2 0,0 2 0,-2 2 0,2-2 0,0 1 0,1-1 0,0 1 0,-2 0 0,-1 2 0,-1 2 0,0 0 0,0 0 0,0 0 0,-1 1 0,0 0 0,-4 5 0,-3 5 0,-4 7 0,-5 3 0,1 1 0,-1 1 0,0 0 0,0 0 0,0-2 0,2-2 0,0-3 0,0 3 0,-1 1 0,0 0 0,-1 2 0,-1-1 0,-1 2 0,-3 0 0,-3 1 0,0 2 0,0-2 0,2 1 0,1-2 0,0 0 0,3 0 0,2-4 0,2 0 0,2-3 0,2 1 0,0 0 0,3 1 0,0-1 0,1 1 0,-1-2 0,1-1 0,-1-1 0,-1-1 0,-1 2 0,-1 0 0,4 1 0,4-6 0,4-3 0,3-4 0,3-4 0,0 0 0,0-2 0,1 0 0,-3 1 0,0-2 0,1 2 0,2-3 0,3 0 0,2 2 0,3-2 0,0 2 0,-1-1 0,1 2 0,-4 3 0,-3 0 0,0 0 0,-3 1 0,2-1 0,0 2 0,-2 1 0,0 0 0,0 0 0,0 1 0,-1-2 0,1 1 0,-1-1 0,-1 2 0,-1 0 0,-1-1 0,1 1 0,0 0 0,2 0 0,0 1 0,-1-1 0,-1-2 0,1 1 0,0-1 0,1 1 0,-2 1 0,1-1 0,-2 3 0,0-1 0,0 1 0,1 0 0,-2 1 0,0 4 0,-2 2 0,-2 2 0,0 1 0,0 0 0,0 0 0,0 1 0,0-1 0,2 1 0,2-1 0,1 1 0,1-1 0,0 0 0,-1 0 0,3-1 0,-1 0 0,-1 1 0,0 0 0,1 1 0,-1-1 0,2 1 0,1 1 0,0 2 0,0 1 0,0 1 0,0 0 0,0 2 0,0 0 0,0 2 0,2 1 0,0-3 0,0-1 0,-1-1 0,-3-2 0,2 0 0,0-1 0,-1-2 0,-1 0 0,0 2 0,-2 0 0,0 1 0,-1-1 0,1-2 0,-1-1 0,0 1 0,0-1 0,-1 0 0,1-1 0,-1 0 0,1 0 0,1 2 0,-1-1 0,0 1 0,1-1 0,-3 1 0,2-1 0,-1 1 0,1 2 0,0 0 0,-1 1 0,1-2 0,-2-1 0,1-1 0,-1-1 0,0-2 0,0 1 0,0-1 0,1 3 0,-1 0 0,2 0 0,-2-3 0,0-2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7T22:34:13.44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24575,'0'11'0,"0"2"0,0 7 0,0 5 0,4 6 0,2 3 0,5 1 0,4 1 0,3-1 0,2 4 0,2 1 0,0 2 0,2-2 0,2 2 0,2-2 0,0 1 0,1-1 0,2-2 0,-2 1 0,2-1 0,-1-2 0,1-1 0,-1-5 0,-2-1 0,1 1 0,1 3 0,6 4 0,2 4 0,5-1 0,1 1 0,0 1 0,2-1 0,0 0 0,-1 2 0,1-2 0,0-1 0,-3-1 0,1-4 0,-1-3 0,-4-4 0,1 0 0,7 3 0,1 3 0,7 3 0,0 0 0,-2-3 0,2 3 0,1 0 0,2 0 0,1 0 0,-1-2 0,0-2 0,-4-3 0,-1 0 0,-1-1 0,-6-5 0,1-2 0,1 0 0,4 2 0,7 2 0,2 1 0,1-3 0,4-1 0,1-1 0,0 1 0,2-1 0,-1 0 0,7-3 0,4 1 0,2 3 0,1-3 0,-1 2 0,-4-3 0,6-3-628,9 1 628,4-1 0,-41-7 0,0 0 0,1 1 0,1-2 0,0 0 0,1 0 0,0 0 0,0-1 0,0 0 0,-1-1 0,0-1 0,-2 1 0,2-2 0,-2-1 0,-5 0 0,0-1 0,4 0 0,0-1 0,43 0 0,-5-1 0,2 0 0,-19 0 0,-1 0 0,-10 0 0,-1 0 0,-2 0 0,5 0 0,0-2 0,-2-4 628,-2-4-628,1-5 0,-1 0 0,0 0 0,0-1 0,0 0 0,0 1 0,-2 0 0,0 0 0,-4 0 0,-6 0 0,-5-1 0,0 1 0,3-3 0,1-2 0,3-1 0,-1 1 0,-1 0 0,0-1 0,-4-2 0,0 1 0,0-1 0,1-3 0,-4-1 0,-1 2 0,0 0 0,-6 5 0,1-1 0,-3 0 0,-1-2 0,3-1 0,0 0 0,-1-1 0,-1-2 0,-1-1 0,3 0 0,1-3 0,1-1 0,0-3 0,-3 0 0,-1 1 0,-4 2 0,-3 0 0,-5 4 0,-1 0 0,2 1 0,3-3 0,2-2 0,2-1 0,-2 0 0,0 0 0,0 0 0,-1 0 0,1 0 0,-3 0 0,-1 3 0,-1 2 0,2-4 0,-1-1 0,-1 1 0,-2 2 0,-1 3 0,1-1 0,-1-3 0,-1 0 0,-3 0 0,-2 2 0,-1 2 0,-2 4 0,-2 5 0,1 1 0,-1 0 0,0 2 0,1-1 0,-1 0 0,-2 2 0,-1-2 0,0 2 0,-2 2 0,2-2 0,0 1 0,1-1 0,0 1 0,-2 0 0,-1 2 0,-1 2 0,0 0 0,0 0 0,0 0 0,-1 1 0,0 0 0,-4 5 0,-3 5 0,-4 7 0,-5 3 0,1 1 0,-1 1 0,0 0 0,0 0 0,0-2 0,2-2 0,0-3 0,0 3 0,-1 1 0,0 0 0,-1 2 0,-1-1 0,-1 2 0,-3 0 0,-3 1 0,0 2 0,0-2 0,2 1 0,1-2 0,0 0 0,3 0 0,2-4 0,2 0 0,2-3 0,2 1 0,0 0 0,3 1 0,0-1 0,1 1 0,-1-2 0,1-1 0,-1-1 0,-1-1 0,-1 2 0,-1 0 0,4 1 0,4-6 0,4-3 0,3-4 0,3-4 0,0 0 0,0-2 0,1 0 0,-3 1 0,0-2 0,1 2 0,2-3 0,3 0 0,2 2 0,3-2 0,0 2 0,-1-1 0,1 2 0,-4 3 0,-3 0 0,0 0 0,-3 1 0,2-1 0,0 2 0,-2 1 0,0 0 0,0 0 0,0 1 0,-1-2 0,1 1 0,-1-1 0,-1 2 0,-1 0 0,-1-1 0,1 1 0,0 0 0,2 0 0,0 1 0,-1-1 0,-1-2 0,1 1 0,0-1 0,1 1 0,-2 1 0,1-1 0,-2 3 0,0-1 0,0 1 0,1 0 0,-2 1 0,0 4 0,-2 2 0,-2 2 0,0 1 0,0 0 0,0 0 0,0 1 0,0-1 0,2 1 0,2-1 0,1 1 0,1-1 0,0 0 0,-1 0 0,3-1 0,-1 0 0,-1 1 0,0 0 0,1 1 0,-1-1 0,2 1 0,1 1 0,0 2 0,0 1 0,0 1 0,0 0 0,0 2 0,0 0 0,0 2 0,2 1 0,0-3 0,0-1 0,-1-1 0,-3-2 0,2 0 0,0-1 0,-1-2 0,-1 0 0,0 2 0,-2 0 0,0 1 0,-1-1 0,1-2 0,-1-1 0,0 1 0,0-1 0,-1 0 0,1-1 0,-1 0 0,1 0 0,1 2 0,-1-1 0,0 1 0,1-1 0,-3 1 0,2-1 0,-1 1 0,1 2 0,0 0 0,-1 1 0,1-2 0,-2-1 0,1-1 0,-1-1 0,0-2 0,0 1 0,0-1 0,1 3 0,-1 0 0,2 0 0,-2-3 0,0-2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7T22:34:34.39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1 878 24575,'2'33'0,"5"-5"0,2 0 0,7 2 0,2 1 0,4 6 0,9 5 0,4 5 0,1 3 0,1 3 0,0 0 0,9 4 0,2 0 0,3-2 0,-1-2 0,-5-10 0,3 1 0,-1-2 0,-2-5 0,1 1 0,0-3 0,3 1 0,5 1 0,1 0 0,3 0 0,9 5 0,0-4 0,2-1 0,-1-1 0,4-2 0,10 5 0,-4-2 0,4-1 0,-16-7 0,0-4 0,4-1 0,9 0-541,13 5 541,3 1 0,-43-14 0,1 0 0,-2-2 0,-1 1 0,44 11 0,-42-13 0,1 0 0,-1 1 0,1-2 0,1 0 0,0 0 0,-2-1 0,-2 0 0,37 9 0,-1-2 0,10 3 0,-42-10 0,1-1 0,-3 1 0,0 0 0,39 8 0,-9-4 0,2 0 0,8-2 0,-41-6 0,0 0 0,42 6 0,-41-5 0,0-1 0,46 5 0,-44-8 0,2 0 0,3-1 0,0-2 0,-5 0 0,1-1 0,3 1 0,-1-1 0,-6 0 0,-1 0 0,2 0 0,0 0 0,0 0 0,-1 0 0,40 0 0,-15-2 0,-9-3 0,-3-4 0,6-4 0,1-3 0,-4-1 0,-6-3 541,-5-1-541,-4-2 0,-4 0 0,-1-3 0,0-1 0,-2-2 0,-2 0 0,-3 3 0,-1-1 0,3-2 0,-2-2 0,-1-2 0,-1-1 0,-1-2 0,4-2 0,2-5 0,-3-2 0,3 1 0,-2-2 0,-1 3 0,-4 1 0,-3 1 0,-4 0 0,0 1 0,-1 0 0,-3 2 0,2-1 0,-4 4 0,-1 1 0,0-2 0,-3 0 0,3-9 0,4-5 0,-2 0 0,1-4 0,-1 2 0,-2-9 0,1 0 0,-2 1 0,1-2 0,-1 7 0,0-3 0,0 2 0,-1 4 0,-4 8 0,0 2 0,-4 3 0,-2-1 0,1-2 0,-1 3 0,1 0 0,0 3 0,0 0 0,0 1 0,-1 3 0,1 0 0,-1 0 0,1-2 0,-3-1 0,0 0 0,-2 5 0,1 3 0,0 1 0,-1-1 0,0-4 0,-1 2 0,0 1 0,0 2 0,0 2 0,-2 3 0,-1 4 0,0 2 0,0 3 0,1 1 0,-1 6 0,-2 5 0,-2 9 0,-2 3 0,-2 7 0,-3-4 0,1-1 0,-2-1 0,2-1 0,-2 2 0,3-1 0,0-1 0,1-1 0,-1-1 0,-1 0 0,1 1 0,-1 0 0,0-2 0,0 2 0,-3 0 0,0 0 0,-1 3 0,-1 0 0,0 2 0,1-2 0,0 1 0,0 1 0,0-2 0,1 2 0,-1 0 0,3 0 0,1-1 0,0-2 0,1-4 0,-1-1 0,1 0 0,1 0 0,1 1 0,1-3 0,4-5 0,3-5 0,2-4 0,2-3 0,-1-2 0,1-1 0,0 1 0,1 0 0,-1-1 0,3-5 0,4-2 0,2-1 0,4 0 0,2 2 0,1-3 0,-1 0 0,1 2 0,0 1 0,0 2 0,-2 3 0,-2 1 0,-2 3 0,-4 2 0,-3 2 0,-3 1 0,0 2 0,-1 1 0,1-1 0,-2-1 0,0 1 0,0 1 0,1 1 0,2 2 0,0 0 0,-3 2 0,-1 2 0,-2 3 0,0 1 0,0 2 0,2 1 0,-1 1 0,1 1 0,1 1 0,3 4 0,1 3 0,2 3 0,4 3 0,2 4 0,3 0 0,-1 0 0,-1 1 0,1 0 0,-3-1 0,-1-3 0,-3-4 0,-2-3 0,0-2 0,1-2 0,0 0 0,-1 0 0,-1-2 0,-1 0 0,-1-4 0,-3-1 0,1-1 0,-1 0 0,1-1 0,-1 1 0,-2-1 0,2-1 0,-2-1 0,1-1 0,0-1 0,-3 0 0,2-2 0</inkml:trace>
</inkml:ink>
</file>

<file path=ppt/media/image1.png>
</file>

<file path=ppt/media/image10.svg>
</file>

<file path=ppt/media/image11.png>
</file>

<file path=ppt/media/image110.png>
</file>

<file path=ppt/media/image12.sv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696C96-BECF-499C-AAA9-85A80BB1F7EE}" type="datetimeFigureOut">
              <a:rPr lang="en-NZ" smtClean="0"/>
              <a:t>08/12/2025</a:t>
            </a:fld>
            <a:endParaRPr lang="en-NZ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1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4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021AD-EE30-4F89-B16A-4ACB770692F3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597802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2021AD-EE30-4F89-B16A-4ACB770692F3}" type="slidenum">
              <a:rPr lang="en-NZ" smtClean="0"/>
              <a:t>40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50556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2021AD-EE30-4F89-B16A-4ACB770692F3}" type="slidenum">
              <a:rPr lang="en-NZ" smtClean="0"/>
              <a:t>42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97109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logo with a blue circle and white text&#10;&#10;AI-generated content may be incorrect.">
            <a:extLst>
              <a:ext uri="{FF2B5EF4-FFF2-40B4-BE49-F238E27FC236}">
                <a16:creationId xmlns:a16="http://schemas.microsoft.com/office/drawing/2014/main" id="{FB079A99-3189-3874-F637-B1B53321F2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08"/>
            <a:ext cx="12191849" cy="685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800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" y="359"/>
            <a:ext cx="12190725" cy="685728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C88369-5975-416B-EA35-E1576E529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8A3FBD-777A-1535-6DF5-1071179494B6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57743"/>
            <a:ext cx="113261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096CE24-72EA-DD4E-8086-2A41239FC2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5450" y="6259241"/>
            <a:ext cx="1478273" cy="484784"/>
          </a:xfrm>
          <a:prstGeom prst="rect">
            <a:avLst/>
          </a:prstGeom>
        </p:spPr>
      </p:pic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D00331B0-EE56-4B75-1C2C-C3A02DF08F06}"/>
              </a:ext>
            </a:extLst>
          </p:cNvPr>
          <p:cNvSpPr txBox="1">
            <a:spLocks/>
          </p:cNvSpPr>
          <p:nvPr userDrawn="1"/>
        </p:nvSpPr>
        <p:spPr>
          <a:xfrm>
            <a:off x="10595136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>
                <a:solidFill>
                  <a:schemeClr val="bg1"/>
                </a:solidFill>
              </a:rPr>
              <a:t>earthsciences.nz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074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6889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8987D3-C130-65B0-7A02-D6EEBBDF1D7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solidFill>
                <a:srgbClr val="141CCC"/>
              </a:solidFill>
            </a:endParaRP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F64F1D4C-145F-2111-E8FE-C6700BA3D3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1225" y="6101348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John Doe</a:t>
            </a:r>
            <a:endParaRPr lang="en-NZ" dirty="0"/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BC2AD752-FA0D-12EE-54DD-F8B9D27639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41224" y="6344377"/>
            <a:ext cx="2233613" cy="2698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C60E4310-B14A-201E-9C60-D1DB14CAB7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909775" y="6101348"/>
            <a:ext cx="2233112" cy="2562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Jane Smith</a:t>
            </a:r>
            <a:endParaRPr lang="en-NZ" dirty="0"/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7C2532B5-6424-087A-FEAF-F6D58D1571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09774" y="6344376"/>
            <a:ext cx="2233613" cy="2698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F83FAB0-4D73-B836-E490-B5449B3DAF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066698"/>
            <a:ext cx="12192000" cy="72460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5400" spc="-15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CEB3CC-0401-BB37-EB56-D1B45B5213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0443" y="6251854"/>
            <a:ext cx="1495806" cy="49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291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Content with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8A64D9-0688-90A5-0F2A-5FE859129A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2762" y="1773567"/>
            <a:ext cx="11291919" cy="437561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0618243-4091-38BA-9163-518300146E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2113" y="362077"/>
            <a:ext cx="11353800" cy="111112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600" b="1">
                <a:latin typeface="+mn-lt"/>
              </a:defRPr>
            </a:lvl1pPr>
          </a:lstStyle>
          <a:p>
            <a:pPr lvl="0"/>
            <a:r>
              <a:rPr lang="en-US" sz="3600" dirty="0">
                <a:latin typeface="+mn-lt"/>
              </a:rPr>
              <a:t>Click to edit one column content header</a:t>
            </a:r>
            <a:endParaRPr lang="en-NZ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D5F4B3-DA22-C144-0DCC-B6FC997F34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7324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 with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8A64D9-0688-90A5-0F2A-5FE859129A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2763" y="1773567"/>
            <a:ext cx="5603002" cy="437561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0618243-4091-38BA-9163-518300146E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2113" y="362077"/>
            <a:ext cx="11353800" cy="111112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600" b="1">
                <a:latin typeface="+mn-lt"/>
              </a:defRPr>
            </a:lvl1pPr>
          </a:lstStyle>
          <a:p>
            <a:pPr lvl="0"/>
            <a:r>
              <a:rPr lang="en-US" sz="3600" dirty="0">
                <a:latin typeface="+mn-lt"/>
              </a:rPr>
              <a:t>Click to edit two column content header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5868B-8D3A-FDD0-576F-50DB334D4B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03950" y="1773238"/>
            <a:ext cx="5486400" cy="43767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6D994F-6E06-61B5-220E-58A15BFD0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9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ascading content TE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762594-A38F-EA78-8A3F-AF3943B68F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1163" y="331788"/>
            <a:ext cx="11282362" cy="9262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600" b="1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en-US" dirty="0"/>
              <a:t>Click to edit cascading style content header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37C4408-E3C5-4148-40D3-1ABEF10D7BA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11163" y="1497013"/>
            <a:ext cx="5584601" cy="4578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98BB6B2E-C878-97F7-25B4-E09A096F71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94425" y="1497013"/>
            <a:ext cx="5499100" cy="4578350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98413D-86BC-9EB0-E0DB-00C2E13169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690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Column with Cascading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376" y="365125"/>
            <a:ext cx="11301506" cy="12734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spc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376" y="1785842"/>
            <a:ext cx="11301506" cy="4391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F67A6963-6EC5-28FD-EDA1-2DEB61952C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2237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lumn bulle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780" y="335715"/>
            <a:ext cx="10813869" cy="636951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17" y="1785842"/>
            <a:ext cx="5576528" cy="4099456"/>
          </a:xfrm>
          <a:prstGeom prst="rect">
            <a:avLst/>
          </a:prstGeom>
        </p:spPr>
        <p:txBody>
          <a:bodyPr numCol="1" spcCol="0"/>
          <a:lstStyle>
            <a:lvl1pPr>
              <a:defRPr sz="2400">
                <a:latin typeface="+mn-lt"/>
              </a:defRPr>
            </a:lvl1pPr>
            <a:lvl2pPr>
              <a:defRPr sz="24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400">
                <a:latin typeface="+mn-lt"/>
              </a:defRPr>
            </a:lvl4pPr>
            <a:lvl5pPr>
              <a:defRPr sz="2400"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6210556" y="1785842"/>
            <a:ext cx="5480779" cy="4099456"/>
          </a:xfrm>
          <a:prstGeom prst="rect">
            <a:avLst/>
          </a:prstGeom>
        </p:spPr>
        <p:txBody>
          <a:bodyPr numCol="1" spcCol="0"/>
          <a:lstStyle>
            <a:lvl1pPr>
              <a:defRPr sz="2400">
                <a:latin typeface="+mn-lt"/>
              </a:defRPr>
            </a:lvl1pPr>
            <a:lvl2pPr>
              <a:defRPr sz="24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400">
                <a:latin typeface="+mn-lt"/>
              </a:defRPr>
            </a:lvl4pPr>
            <a:lvl5pPr>
              <a:defRPr sz="2400"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FDCBC9F0-2D6E-8ADA-CEB7-3375791C39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1567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lumn Reducing 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780" y="335715"/>
            <a:ext cx="10813869" cy="636951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17" y="1779705"/>
            <a:ext cx="5576528" cy="4105593"/>
          </a:xfrm>
          <a:prstGeom prst="rect">
            <a:avLst/>
          </a:prstGeom>
        </p:spPr>
        <p:txBody>
          <a:bodyPr numCol="1" spc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6210556" y="1779705"/>
            <a:ext cx="5480779" cy="4105593"/>
          </a:xfrm>
          <a:prstGeom prst="rect">
            <a:avLst/>
          </a:prstGeom>
        </p:spPr>
        <p:txBody>
          <a:bodyPr numCol="1" spc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D040AA7E-5DB4-8031-97B7-C40D059419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337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with cascading and reducing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99" y="365125"/>
            <a:ext cx="10954901" cy="12918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8899" y="1773568"/>
            <a:ext cx="5547769" cy="4403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80B806F-8BD3-C071-90C8-B3D30A0A2D7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245334" y="1773568"/>
            <a:ext cx="5465581" cy="44063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ACB005C5-1FA5-D53E-DAB8-E59E917F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392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BE76C9E-EA50-5E75-6870-0C0EFF82477E}"/>
              </a:ext>
            </a:extLst>
          </p:cNvPr>
          <p:cNvSpPr/>
          <p:nvPr userDrawn="1"/>
        </p:nvSpPr>
        <p:spPr>
          <a:xfrm>
            <a:off x="-141514" y="-174171"/>
            <a:ext cx="12409714" cy="71301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ABC0B-A01A-2B9D-C343-90F6C27C26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34343" y="2303209"/>
            <a:ext cx="6912427" cy="226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152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 slide with caption above"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149B68B0-94C5-3EF0-EE56-6A8D18023E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3773" y="3504177"/>
            <a:ext cx="2688969" cy="2470502"/>
          </a:xfrm>
          <a:prstGeom prst="rect">
            <a:avLst/>
          </a:prstGeom>
        </p:spPr>
        <p:txBody>
          <a:bodyPr/>
          <a:lstStyle/>
          <a:p>
            <a:r>
              <a:rPr lang="en-GB">
                <a:latin typeface="Aptos" panose="020B0004020202020204" pitchFamily="34" charset="0"/>
              </a:rPr>
              <a:t>Click icon to add picture</a:t>
            </a:r>
            <a:endParaRPr lang="en-NZ" dirty="0">
              <a:latin typeface="Aptos" panose="020B0004020202020204" pitchFamily="34" charset="0"/>
            </a:endParaRPr>
          </a:p>
        </p:txBody>
      </p:sp>
      <p:sp>
        <p:nvSpPr>
          <p:cNvPr id="25" name="Picture Placeholder 7">
            <a:extLst>
              <a:ext uri="{FF2B5EF4-FFF2-40B4-BE49-F238E27FC236}">
                <a16:creationId xmlns:a16="http://schemas.microsoft.com/office/drawing/2014/main" id="{116539CD-8292-536A-2DB6-A88ECCF4CB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80958" y="3503152"/>
            <a:ext cx="2688969" cy="2470502"/>
          </a:xfrm>
          <a:prstGeom prst="rect">
            <a:avLst/>
          </a:prstGeom>
        </p:spPr>
        <p:txBody>
          <a:bodyPr/>
          <a:lstStyle/>
          <a:p>
            <a:r>
              <a:rPr lang="en-GB">
                <a:latin typeface="Aptos" panose="020B0004020202020204" pitchFamily="34" charset="0"/>
              </a:rPr>
              <a:t>Click icon to add picture</a:t>
            </a:r>
            <a:endParaRPr lang="en-NZ" dirty="0">
              <a:latin typeface="Aptos" panose="020B0004020202020204" pitchFamily="34" charset="0"/>
            </a:endParaRP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7EE304A6-292C-2F60-DA03-481464EC908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46892" y="3503152"/>
            <a:ext cx="2688969" cy="2470502"/>
          </a:xfrm>
          <a:prstGeom prst="rect">
            <a:avLst/>
          </a:prstGeom>
        </p:spPr>
        <p:txBody>
          <a:bodyPr/>
          <a:lstStyle/>
          <a:p>
            <a:r>
              <a:rPr lang="en-GB">
                <a:latin typeface="Aptos" panose="020B0004020202020204" pitchFamily="34" charset="0"/>
              </a:rPr>
              <a:t>Click icon to add picture</a:t>
            </a:r>
            <a:endParaRPr lang="en-NZ" dirty="0">
              <a:latin typeface="Aptos" panose="020B0004020202020204" pitchFamily="34" charset="0"/>
            </a:endParaRPr>
          </a:p>
        </p:txBody>
      </p:sp>
      <p:sp>
        <p:nvSpPr>
          <p:cNvPr id="27" name="Picture Placeholder 7">
            <a:extLst>
              <a:ext uri="{FF2B5EF4-FFF2-40B4-BE49-F238E27FC236}">
                <a16:creationId xmlns:a16="http://schemas.microsoft.com/office/drawing/2014/main" id="{62C24B06-745B-7FA2-C911-D087F2A0846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031235" y="3503152"/>
            <a:ext cx="2688969" cy="2470502"/>
          </a:xfrm>
          <a:prstGeom prst="rect">
            <a:avLst/>
          </a:prstGeom>
        </p:spPr>
        <p:txBody>
          <a:bodyPr/>
          <a:lstStyle/>
          <a:p>
            <a:r>
              <a:rPr lang="en-GB">
                <a:latin typeface="Aptos" panose="020B0004020202020204" pitchFamily="34" charset="0"/>
              </a:rPr>
              <a:t>Click icon to add picture</a:t>
            </a:r>
            <a:endParaRPr lang="en-NZ" dirty="0">
              <a:latin typeface="Aptos" panose="020B0004020202020204" pitchFamily="34" charset="0"/>
            </a:endParaRP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DDF34C4-34ED-7BC4-8923-69928FACDC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3225" y="2105348"/>
            <a:ext cx="2689225" cy="1397803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0" indent="0" algn="l"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Place text </a:t>
            </a:r>
            <a:endParaRPr lang="en-NZ" dirty="0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A6757A38-35D6-40C7-644A-39A02D0DBC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80414" y="2110461"/>
            <a:ext cx="2689225" cy="1392690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0" indent="0" algn="l"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Place text </a:t>
            </a:r>
            <a:endParaRPr lang="en-NZ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E11D39A7-9C71-7A5C-8E41-596F536D50C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6344" y="2110460"/>
            <a:ext cx="2689225" cy="1392689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0" indent="0" algn="l"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Place text </a:t>
            </a:r>
            <a:endParaRPr lang="en-NZ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7AB5455E-DDBC-24E0-6AE1-B088B9E01B6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6822" y="2104323"/>
            <a:ext cx="2689225" cy="1392689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0" indent="0" algn="l"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Place text </a:t>
            </a:r>
            <a:endParaRPr lang="en-NZ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BA0EF01C-648B-9C83-2160-7B21C15276C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2540" y="337925"/>
            <a:ext cx="8628063" cy="5028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This frame holds four pictures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CACD1E-61D0-9BFE-110F-00D8A571EF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93293" y="1000125"/>
            <a:ext cx="8637941" cy="9211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latin typeface="Aptos" panose="020B0004020202020204" pitchFamily="34" charset="0"/>
              </a:defRPr>
            </a:lvl1pPr>
          </a:lstStyle>
          <a:p>
            <a:pPr lvl="0"/>
            <a:r>
              <a:rPr lang="en-US" dirty="0"/>
              <a:t>More detailed information or introduction to a case study or two here</a:t>
            </a:r>
            <a:endParaRPr lang="en-NZ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BC1C1708-3CBC-C4E9-DF91-1BC4ADA2A6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9988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lide with caption above"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3059" y="335082"/>
            <a:ext cx="5579076" cy="49340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This frame holds one big picture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3059" y="1976846"/>
            <a:ext cx="5579076" cy="3688664"/>
          </a:xfrm>
          <a:prstGeom prst="rect">
            <a:avLst/>
          </a:prstGeom>
        </p:spPr>
        <p:txBody>
          <a:bodyPr numCol="1" spcCol="0"/>
          <a:lstStyle>
            <a:lvl1pPr marL="0" indent="0">
              <a:buFontTx/>
              <a:buNone/>
              <a:defRPr/>
            </a:lvl1pPr>
            <a:lvl2pPr marL="0" indent="0">
              <a:buFontTx/>
              <a:buNone/>
              <a:defRPr sz="1400">
                <a:solidFill>
                  <a:schemeClr val="tx1"/>
                </a:solidFill>
              </a:defRPr>
            </a:lvl2pPr>
            <a:lvl3pPr marL="0" indent="0">
              <a:buFontTx/>
              <a:buNone/>
              <a:defRPr>
                <a:solidFill>
                  <a:schemeClr val="tx1"/>
                </a:solidFill>
              </a:defRPr>
            </a:lvl3pPr>
            <a:lvl4pPr marL="0" indent="0">
              <a:buFontTx/>
              <a:buNone/>
              <a:defRPr>
                <a:solidFill>
                  <a:schemeClr val="tx1"/>
                </a:solidFill>
              </a:defRPr>
            </a:lvl4pPr>
            <a:lvl5pPr marL="0" indent="0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1"/>
            <a:r>
              <a:rPr lang="en-US" dirty="0"/>
              <a:t>Text box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165850" y="365768"/>
            <a:ext cx="5579076" cy="566681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8D7D990A-9EE4-47AD-9871-0AE44819C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93294" y="1000125"/>
            <a:ext cx="5568842" cy="8839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latin typeface="Aptos" panose="020B0004020202020204" pitchFamily="34" charset="0"/>
              </a:defRPr>
            </a:lvl1pPr>
          </a:lstStyle>
          <a:p>
            <a:pPr lvl="0"/>
            <a:r>
              <a:rPr lang="en-US" dirty="0"/>
              <a:t>More detailed information or introduction to a case study or two here</a:t>
            </a:r>
            <a:endParaRPr lang="en-NZ" dirty="0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9F8C18E2-14AE-4B19-4C79-882FD05CB0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961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 examp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3058" y="341219"/>
            <a:ext cx="5712941" cy="438169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This frame holds stats 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8D7D990A-9EE4-47AD-9871-0AE44819C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93293" y="1000126"/>
            <a:ext cx="6645745" cy="60774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latin typeface="Aptos" panose="020B0004020202020204" pitchFamily="34" charset="0"/>
              </a:defRPr>
            </a:lvl1pPr>
          </a:lstStyle>
          <a:p>
            <a:pPr lvl="0"/>
            <a:r>
              <a:rPr lang="en-US" dirty="0"/>
              <a:t>More detailed information ....</a:t>
            </a:r>
            <a:endParaRPr lang="en-NZ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9B742B-3ABA-5134-1B70-804D680AD6FA}"/>
              </a:ext>
            </a:extLst>
          </p:cNvPr>
          <p:cNvCxnSpPr>
            <a:cxnSpLocks/>
          </p:cNvCxnSpPr>
          <p:nvPr userDrawn="1"/>
        </p:nvCxnSpPr>
        <p:spPr>
          <a:xfrm>
            <a:off x="383058" y="222769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0B093F2B-1178-C114-0E86-97970428A1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8A983EC3-A034-3AE1-D4A8-DB192F69970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3218" y="5149025"/>
            <a:ext cx="2454275" cy="9087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6600" b="0" i="0">
                <a:solidFill>
                  <a:srgbClr val="141CCC"/>
                </a:solidFill>
                <a:latin typeface="Aptos Light" panose="020B0004020202020204" pitchFamily="34" charset="0"/>
              </a:defRPr>
            </a:lvl1pPr>
          </a:lstStyle>
          <a:p>
            <a:pPr lvl="0"/>
            <a:r>
              <a:rPr lang="en-US" dirty="0"/>
              <a:t>XX%</a:t>
            </a:r>
            <a:endParaRPr lang="en-NZ" dirty="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8E540CE5-3A9B-0190-5949-1629DF3EF6C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93700" y="2147888"/>
            <a:ext cx="3300721" cy="106785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141CCC"/>
                </a:solidFill>
                <a:latin typeface="Aptos" panose="020B00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Example of a percentage statistic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A20FE09-E56A-1FB3-E39D-13AA96659D8A}"/>
              </a:ext>
            </a:extLst>
          </p:cNvPr>
          <p:cNvCxnSpPr>
            <a:cxnSpLocks/>
          </p:cNvCxnSpPr>
          <p:nvPr userDrawn="1"/>
        </p:nvCxnSpPr>
        <p:spPr>
          <a:xfrm>
            <a:off x="392763" y="2227699"/>
            <a:ext cx="0" cy="36505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F05CE01F-1F7D-3125-1F42-88809EBEA67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79857" y="2146863"/>
            <a:ext cx="3234232" cy="106785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141CCC"/>
                </a:solidFill>
                <a:latin typeface="Aptos" panose="020B00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Example of a percentage statistic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48EF815-FB48-1FA5-8B0E-18B4A48F2A0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438155" y="2146863"/>
            <a:ext cx="3300721" cy="106785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141CCC"/>
                </a:solidFill>
                <a:latin typeface="Aptos" panose="020B00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Example of a percentage statistic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237715C9-11C4-1978-7EE6-77551BEFB98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77538" y="5149025"/>
            <a:ext cx="2454275" cy="9087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6600" b="0" i="0">
                <a:solidFill>
                  <a:srgbClr val="141CCC"/>
                </a:solidFill>
                <a:latin typeface="Aptos Light" panose="020B0004020202020204" pitchFamily="34" charset="0"/>
              </a:defRPr>
            </a:lvl1pPr>
          </a:lstStyle>
          <a:p>
            <a:pPr lvl="0"/>
            <a:r>
              <a:rPr lang="en-US" dirty="0"/>
              <a:t>XX%</a:t>
            </a:r>
            <a:endParaRPr lang="en-NZ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621720-02E5-C908-4349-12C597D27A01}"/>
              </a:ext>
            </a:extLst>
          </p:cNvPr>
          <p:cNvCxnSpPr>
            <a:cxnSpLocks/>
          </p:cNvCxnSpPr>
          <p:nvPr userDrawn="1"/>
        </p:nvCxnSpPr>
        <p:spPr>
          <a:xfrm>
            <a:off x="4477083" y="2227699"/>
            <a:ext cx="0" cy="36505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B3B661C2-D644-5C06-4524-C324779E71E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439938" y="5149025"/>
            <a:ext cx="2454275" cy="9087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6600" b="0" i="0">
                <a:solidFill>
                  <a:srgbClr val="141CCC"/>
                </a:solidFill>
                <a:latin typeface="Aptos Light" panose="020B0004020202020204" pitchFamily="34" charset="0"/>
              </a:defRPr>
            </a:lvl1pPr>
          </a:lstStyle>
          <a:p>
            <a:pPr lvl="0"/>
            <a:r>
              <a:rPr lang="en-US" dirty="0"/>
              <a:t>XX%</a:t>
            </a:r>
            <a:endParaRPr lang="en-NZ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91CFAD5-ED25-1D09-C24D-11951A95C649}"/>
              </a:ext>
            </a:extLst>
          </p:cNvPr>
          <p:cNvCxnSpPr>
            <a:cxnSpLocks/>
          </p:cNvCxnSpPr>
          <p:nvPr userDrawn="1"/>
        </p:nvCxnSpPr>
        <p:spPr>
          <a:xfrm>
            <a:off x="8439483" y="2227699"/>
            <a:ext cx="0" cy="36505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339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31" y="1053737"/>
            <a:ext cx="10813869" cy="6369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1CCC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NZ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12775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37501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052800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258672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9473971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612775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2837501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052800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7258672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473971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6950FA00-560F-BE02-9E75-8BB39E6CB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232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39932" y="857250"/>
            <a:ext cx="11026594" cy="495935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14F67B1-A2B8-F587-076F-E0B0840BDC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4437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156325" y="847725"/>
            <a:ext cx="5400675" cy="49784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chart</a:t>
            </a:r>
            <a:endParaRPr lang="en-NZ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31" y="1053737"/>
            <a:ext cx="5276407" cy="6369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1CCC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931" y="1976846"/>
            <a:ext cx="5276407" cy="3688664"/>
          </a:xfrm>
          <a:prstGeom prst="rect">
            <a:avLst/>
          </a:prstGeom>
        </p:spPr>
        <p:txBody>
          <a:bodyPr numCol="1" spc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5CEF16D1-2B7F-A7E2-B1B0-E598B2977D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3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31" y="1053737"/>
            <a:ext cx="10813869" cy="6369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1CCC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NZ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12775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37501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052800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258672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9473971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612775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2837501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052800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7258672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473971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D1D573A4-1D92-DF1E-53C2-30920216FD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753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279044" y="5184742"/>
            <a:ext cx="2177559" cy="130962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7626318" y="5184742"/>
            <a:ext cx="2177559" cy="130962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AD1A2B-C98A-23C6-0825-D70F577EB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8057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429FC13-5A6D-551E-9B62-F33E4F89FF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8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chemeClr val="tx1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Highlight a quote or use the space for a brief introduction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FF7AC0-D355-2272-C246-23956F1B7338}"/>
              </a:ext>
            </a:extLst>
          </p:cNvPr>
          <p:cNvSpPr/>
          <p:nvPr userDrawn="1"/>
        </p:nvSpPr>
        <p:spPr>
          <a:xfrm>
            <a:off x="7950820" y="312234"/>
            <a:ext cx="3769112" cy="57478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4DA43E28-978C-CAC4-D370-F2327C6FCFB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87996" y="531774"/>
            <a:ext cx="3320063" cy="28972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Aptos" panose="020B0004020202020204" pitchFamily="34" charset="0"/>
              </a:defRPr>
            </a:lvl1pPr>
          </a:lstStyle>
          <a:p>
            <a:pPr lvl="0"/>
            <a:r>
              <a:rPr lang="en-US" dirty="0"/>
              <a:t>More detailed information or surrounding details to a statistic or fact.</a:t>
            </a:r>
            <a:endParaRPr lang="en-NZ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1BEF0B-3766-56BF-6277-F16CADB9ED9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87996" y="4997857"/>
            <a:ext cx="2454275" cy="9087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6600" b="0" i="0">
                <a:solidFill>
                  <a:schemeClr val="bg1"/>
                </a:solidFill>
                <a:latin typeface="Aptos Light" panose="020B0004020202020204" pitchFamily="34" charset="0"/>
              </a:defRPr>
            </a:lvl1pPr>
          </a:lstStyle>
          <a:p>
            <a:pPr lvl="0"/>
            <a:r>
              <a:rPr lang="en-US" dirty="0"/>
              <a:t>XXX%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5010702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8FF7AC0-D355-2272-C246-23956F1B7338}"/>
              </a:ext>
            </a:extLst>
          </p:cNvPr>
          <p:cNvSpPr/>
          <p:nvPr userDrawn="1"/>
        </p:nvSpPr>
        <p:spPr>
          <a:xfrm>
            <a:off x="-185057" y="-228600"/>
            <a:ext cx="6315342" cy="7285289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61DD19-4C25-91EF-9DEB-72CE91C6318B}"/>
              </a:ext>
            </a:extLst>
          </p:cNvPr>
          <p:cNvSpPr/>
          <p:nvPr userDrawn="1"/>
        </p:nvSpPr>
        <p:spPr>
          <a:xfrm>
            <a:off x="6086620" y="-25788"/>
            <a:ext cx="6105379" cy="68837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C648B6A-758A-9A9D-FCBA-FB76B1659604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61325"/>
            <a:ext cx="5386094" cy="0"/>
          </a:xfrm>
          <a:prstGeom prst="line">
            <a:avLst/>
          </a:prstGeom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429FC13-5A6D-551E-9B62-F33E4F89FF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90595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rgbClr val="141CCC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Highlight a quote or use the space for a brief introduction</a:t>
            </a:r>
          </a:p>
        </p:txBody>
      </p:sp>
      <p:sp>
        <p:nvSpPr>
          <p:cNvPr id="13" name="Chart Placeholder 4">
            <a:extLst>
              <a:ext uri="{FF2B5EF4-FFF2-40B4-BE49-F238E27FC236}">
                <a16:creationId xmlns:a16="http://schemas.microsoft.com/office/drawing/2014/main" id="{34323D98-C88B-D967-CD4E-E63381159FDD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426976" y="290595"/>
            <a:ext cx="5400675" cy="597986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chart</a:t>
            </a:r>
            <a:endParaRPr lang="en-NZ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805C2D-D752-7FD7-462A-7EBBE007BE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978" y="6260741"/>
            <a:ext cx="1478273" cy="484784"/>
          </a:xfrm>
          <a:prstGeom prst="rect">
            <a:avLst/>
          </a:prstGeom>
        </p:spPr>
      </p:pic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D6636FB3-7ACA-B964-1494-8C75918C1FE7}"/>
              </a:ext>
            </a:extLst>
          </p:cNvPr>
          <p:cNvSpPr txBox="1">
            <a:spLocks/>
          </p:cNvSpPr>
          <p:nvPr userDrawn="1"/>
        </p:nvSpPr>
        <p:spPr>
          <a:xfrm>
            <a:off x="4658505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/>
              <a:t>earthsciences.nz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341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E89047-0AE3-4659-DB01-5DA95C3AE4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29" y="0"/>
            <a:ext cx="12192000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41DCDD-FD60-7C24-E79D-8CE79FACE47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9"/>
            <a:ext cx="6806251" cy="18914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6600" spc="-15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Presentation title goes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5BA8246-C163-8CF8-D775-0C1E7BC5B37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7351" y="5188574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4"/>
            <a:r>
              <a:rPr lang="en-US" dirty="0"/>
              <a:t>Presented by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8AD3412-B86F-5E4C-C091-237DF6666C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7351" y="5498352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John Doe</a:t>
            </a:r>
            <a:endParaRPr lang="en-NZ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004A8C2-12E3-34C6-49B7-87C476EE439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350" y="5740419"/>
            <a:ext cx="2233613" cy="2698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918061D1-10A9-CEEC-C259-4D26FDE30B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56978" y="5193686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4"/>
            <a:r>
              <a:rPr lang="en-US" dirty="0"/>
              <a:t>Presented by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EE17E6FB-77F4-DF03-7AF2-A080B6D4344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56978" y="5498574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Jane Smith</a:t>
            </a:r>
            <a:endParaRPr lang="en-NZ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BD6ED7AB-98E6-1938-CD5B-0CB043A6CE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56977" y="5739394"/>
            <a:ext cx="2233613" cy="2698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C6218210-6927-49D4-E963-EAF845A6D9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E5944F-B0FB-F315-2AD7-0485D62BE2C0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57743"/>
            <a:ext cx="113261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98F24B2A-4670-1301-660C-D2D1E593FC4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5450" y="6259241"/>
            <a:ext cx="1478273" cy="4847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7B5DE2-47AF-ECEA-D2FC-62613B2E9AE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0614" y="231460"/>
            <a:ext cx="2673730" cy="876821"/>
          </a:xfrm>
          <a:prstGeom prst="rect">
            <a:avLst/>
          </a:prstGeom>
        </p:spPr>
      </p:pic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46C09145-71F9-B498-E94B-63A07976E412}"/>
              </a:ext>
            </a:extLst>
          </p:cNvPr>
          <p:cNvSpPr txBox="1">
            <a:spLocks/>
          </p:cNvSpPr>
          <p:nvPr userDrawn="1"/>
        </p:nvSpPr>
        <p:spPr>
          <a:xfrm>
            <a:off x="10595136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>
                <a:solidFill>
                  <a:schemeClr val="bg1"/>
                </a:solidFill>
              </a:rPr>
              <a:t>earthsciences.nz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3513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8FF7AC0-D355-2272-C246-23956F1B7338}"/>
              </a:ext>
            </a:extLst>
          </p:cNvPr>
          <p:cNvSpPr/>
          <p:nvPr userDrawn="1"/>
        </p:nvSpPr>
        <p:spPr>
          <a:xfrm>
            <a:off x="-9379" y="-25787"/>
            <a:ext cx="6096000" cy="6883787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61DD19-4C25-91EF-9DEB-72CE91C6318B}"/>
              </a:ext>
            </a:extLst>
          </p:cNvPr>
          <p:cNvSpPr/>
          <p:nvPr userDrawn="1"/>
        </p:nvSpPr>
        <p:spPr>
          <a:xfrm>
            <a:off x="6086620" y="-25788"/>
            <a:ext cx="6105379" cy="68837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C648B6A-758A-9A9D-FCBA-FB76B1659604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61325"/>
            <a:ext cx="5386094" cy="0"/>
          </a:xfrm>
          <a:prstGeom prst="line">
            <a:avLst/>
          </a:prstGeom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429FC13-5A6D-551E-9B62-F33E4F89FF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999948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rgbClr val="141CCC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Highlight a quote or use the space for a brief introduction</a:t>
            </a:r>
          </a:p>
        </p:txBody>
      </p:sp>
      <p:sp>
        <p:nvSpPr>
          <p:cNvPr id="11" name="Chart Placeholder 4">
            <a:extLst>
              <a:ext uri="{FF2B5EF4-FFF2-40B4-BE49-F238E27FC236}">
                <a16:creationId xmlns:a16="http://schemas.microsoft.com/office/drawing/2014/main" id="{5F92C7B9-EE6A-B44E-610B-6B15398C93B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426976" y="290595"/>
            <a:ext cx="5400675" cy="597986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chart</a:t>
            </a:r>
            <a:endParaRPr lang="en-NZ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21B6F5-D9F5-7D02-C748-EA448BC5CC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978" y="6260741"/>
            <a:ext cx="1478273" cy="484784"/>
          </a:xfrm>
          <a:prstGeom prst="rect">
            <a:avLst/>
          </a:prstGeom>
        </p:spPr>
      </p:pic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37A66201-11B8-8B43-0F21-3A23D20FDFFA}"/>
              </a:ext>
            </a:extLst>
          </p:cNvPr>
          <p:cNvSpPr txBox="1">
            <a:spLocks/>
          </p:cNvSpPr>
          <p:nvPr userDrawn="1"/>
        </p:nvSpPr>
        <p:spPr>
          <a:xfrm>
            <a:off x="4658505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/>
              <a:t>earthsciences.nz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979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_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DAAB76A-9104-FF1F-748D-FAB54ED7D9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9"/>
            <a:ext cx="6806251" cy="18914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6600" spc="-150">
                <a:solidFill>
                  <a:sysClr val="windowText" lastClr="000000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Presentation title goes here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687605-5E88-D71E-AA5A-B2F9E6E8A9B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7351" y="5188574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100">
                <a:solidFill>
                  <a:sysClr val="windowText" lastClr="000000"/>
                </a:solidFill>
              </a:defRPr>
            </a:lvl5pPr>
          </a:lstStyle>
          <a:p>
            <a:pPr lvl="4"/>
            <a:r>
              <a:rPr lang="en-US" dirty="0"/>
              <a:t>Presented by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56344FEE-2B9A-0704-1D2A-5C3FF3C943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7351" y="5498352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John Doe</a:t>
            </a:r>
            <a:endParaRPr lang="en-NZ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D8B9D81-EB28-F777-FCA3-9C61CB696DB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350" y="5741381"/>
            <a:ext cx="2233613" cy="2698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ysClr val="windowText" lastClr="000000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AB47CBF6-C643-4DD8-C3B4-FB24E15851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56978" y="5188574"/>
            <a:ext cx="2233112" cy="2562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100">
                <a:solidFill>
                  <a:sysClr val="windowText" lastClr="000000"/>
                </a:solidFill>
              </a:defRPr>
            </a:lvl5pPr>
          </a:lstStyle>
          <a:p>
            <a:pPr lvl="4"/>
            <a:r>
              <a:rPr lang="en-US" dirty="0"/>
              <a:t>Presented by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FC08D6C4-3059-5924-7105-57F53C9410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56978" y="5498352"/>
            <a:ext cx="2233112" cy="2562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Jane Smith</a:t>
            </a:r>
            <a:endParaRPr lang="en-NZ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CEF22561-E925-EF6D-67E1-5426F32530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56977" y="5741380"/>
            <a:ext cx="2233613" cy="2698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ysClr val="windowText" lastClr="000000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6714DE01-48DD-2A04-C0EB-B8CB754C0B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EAB5842-20EE-2932-EA18-1A77721445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0614" y="234241"/>
            <a:ext cx="2673730" cy="87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8099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" y="359"/>
            <a:ext cx="12190725" cy="685728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1F7DBF9-5400-C62B-D86C-B2F070A4F6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9"/>
            <a:ext cx="3424815" cy="9886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6F9F649-54D7-AB55-879D-1C1397CFB3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51360" y="2250594"/>
            <a:ext cx="5598310" cy="3786962"/>
          </a:xfrm>
          <a:prstGeom prst="rect">
            <a:avLst/>
          </a:prstGeom>
        </p:spPr>
        <p:txBody>
          <a:bodyPr>
            <a:noAutofit/>
          </a:bodyPr>
          <a:lstStyle>
            <a:lvl1pPr marL="742950" indent="-742950">
              <a:buFontTx/>
              <a:buAutoNum type="arabicPeriod"/>
              <a:defRPr sz="360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one</a:t>
            </a:r>
          </a:p>
          <a:p>
            <a:pPr lvl="0"/>
            <a:r>
              <a:rPr lang="en-US" dirty="0"/>
              <a:t>Title two</a:t>
            </a:r>
          </a:p>
          <a:p>
            <a:pPr lvl="0"/>
            <a:r>
              <a:rPr lang="en-US" dirty="0"/>
              <a:t>Title three</a:t>
            </a:r>
          </a:p>
          <a:p>
            <a:pPr lvl="0"/>
            <a:r>
              <a:rPr lang="en-US" dirty="0"/>
              <a:t>Title four</a:t>
            </a:r>
          </a:p>
          <a:p>
            <a:pPr lvl="0"/>
            <a:r>
              <a:rPr lang="en-US" dirty="0"/>
              <a:t>Title five</a:t>
            </a:r>
          </a:p>
          <a:p>
            <a:pPr lvl="0"/>
            <a:r>
              <a:rPr lang="en-US" dirty="0"/>
              <a:t>Title six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FA532B4-0857-E8FF-636C-33D5D65A77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B76B3FC-D311-CC3E-E81B-FC1F31A0740C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57743"/>
            <a:ext cx="113261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BB750C1-AE54-6D6C-737F-06C2A6A08C1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5450" y="6259241"/>
            <a:ext cx="1478273" cy="484784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A60F1D4-9149-5CF6-49F9-1A7023CADC17}"/>
              </a:ext>
            </a:extLst>
          </p:cNvPr>
          <p:cNvSpPr txBox="1">
            <a:spLocks/>
          </p:cNvSpPr>
          <p:nvPr userDrawn="1"/>
        </p:nvSpPr>
        <p:spPr>
          <a:xfrm>
            <a:off x="10595136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>
                <a:solidFill>
                  <a:schemeClr val="bg1"/>
                </a:solidFill>
              </a:rPr>
              <a:t>earthsciences.nz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167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_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DF8479FE-F193-84C4-0A80-C687309362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9"/>
            <a:ext cx="3424815" cy="9886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ysClr val="windowText" lastClr="000000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Contents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A3DF4CF-1DCE-7575-7D02-C0470EE2C1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51360" y="2250594"/>
            <a:ext cx="5598310" cy="3786962"/>
          </a:xfrm>
          <a:prstGeom prst="rect">
            <a:avLst/>
          </a:prstGeom>
        </p:spPr>
        <p:txBody>
          <a:bodyPr>
            <a:noAutofit/>
          </a:bodyPr>
          <a:lstStyle>
            <a:lvl1pPr marL="742950" indent="-742950">
              <a:buFontTx/>
              <a:buAutoNum type="arabicPeriod"/>
              <a:defRPr sz="3600">
                <a:solidFill>
                  <a:sysClr val="windowText" lastClr="000000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one</a:t>
            </a:r>
          </a:p>
          <a:p>
            <a:pPr lvl="0"/>
            <a:r>
              <a:rPr lang="en-US" dirty="0"/>
              <a:t>Title two</a:t>
            </a:r>
          </a:p>
          <a:p>
            <a:pPr lvl="0"/>
            <a:r>
              <a:rPr lang="en-US" dirty="0"/>
              <a:t>Title three</a:t>
            </a:r>
          </a:p>
          <a:p>
            <a:pPr lvl="0"/>
            <a:r>
              <a:rPr lang="en-US" dirty="0"/>
              <a:t>Title four</a:t>
            </a:r>
          </a:p>
          <a:p>
            <a:pPr lvl="0"/>
            <a:r>
              <a:rPr lang="en-US" dirty="0"/>
              <a:t>Title five</a:t>
            </a:r>
          </a:p>
          <a:p>
            <a:pPr lvl="0"/>
            <a:r>
              <a:rPr lang="en-US" dirty="0"/>
              <a:t>Title six</a:t>
            </a:r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E3A3FC64-BF6F-5D74-55D7-12677BE10D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60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14532E4-39C8-C2F0-9D6C-E478D06E8C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" y="359"/>
            <a:ext cx="12190725" cy="685728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1F7DBF9-5400-C62B-D86C-B2F070A4F6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8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chemeClr val="bg1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Highlight a quote or use the space for a brief introduction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6F9F649-54D7-AB55-879D-1C1397CFB3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51360" y="2250594"/>
            <a:ext cx="5598310" cy="378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2800">
                <a:solidFill>
                  <a:schemeClr val="bg1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More detailed information or introduction to a case study or two here </a:t>
            </a:r>
            <a:r>
              <a:rPr lang="en-US" dirty="0" err="1"/>
              <a:t>etc</a:t>
            </a:r>
            <a:r>
              <a:rPr lang="en-US" dirty="0"/>
              <a:t> …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FE229B3-C134-0FE0-7AE2-CB8D09A36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0F060AB-0CA9-028F-BE76-E9564A87C871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57743"/>
            <a:ext cx="113261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3C0CCCC6-2BF5-F7A2-37F9-7AF4AA9511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5450" y="6259241"/>
            <a:ext cx="1478273" cy="484784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51EC573-5E7C-9392-2E31-FD8DB8177421}"/>
              </a:ext>
            </a:extLst>
          </p:cNvPr>
          <p:cNvSpPr txBox="1">
            <a:spLocks/>
          </p:cNvSpPr>
          <p:nvPr userDrawn="1"/>
        </p:nvSpPr>
        <p:spPr>
          <a:xfrm>
            <a:off x="10595136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>
                <a:solidFill>
                  <a:schemeClr val="bg1"/>
                </a:solidFill>
              </a:rPr>
              <a:t>earthsciences.nz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208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_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B7E2464-B75E-BC0E-AD3A-C30041CB627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8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ysClr val="windowText" lastClr="000000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Highlight a quote or use the space for a brief introduction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085F4B4A-5CD4-9CB3-BA6F-72E4B1943B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51360" y="2250594"/>
            <a:ext cx="5598310" cy="378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2800">
                <a:solidFill>
                  <a:sysClr val="windowText" lastClr="000000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More detailed information or introduction to a case study or two here </a:t>
            </a:r>
            <a:r>
              <a:rPr lang="en-US" dirty="0" err="1"/>
              <a:t>etc</a:t>
            </a:r>
            <a:r>
              <a:rPr lang="en-US" dirty="0"/>
              <a:t> …</a:t>
            </a:r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FA65D0A0-3AE0-EE00-93D7-E900F77DE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23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BAB695-376B-BB4C-BD91-F31DB1C7D3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" y="359"/>
            <a:ext cx="12190725" cy="685728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797" y="4485094"/>
            <a:ext cx="7521045" cy="63695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NZ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490342" y="5146479"/>
            <a:ext cx="6673850" cy="10001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C6B7EF-405B-8E03-6487-9968CF5264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69359" y="5633878"/>
            <a:ext cx="3049723" cy="100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676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7C0F713-DEF6-3188-A934-AF5E1BD550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B98CD16-4D89-DD6F-0B94-D687DC3EC2AB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61325"/>
            <a:ext cx="11326117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34B24DE-1CB5-CAD0-A4BD-F211C213C4FE}"/>
              </a:ext>
            </a:extLst>
          </p:cNvPr>
          <p:cNvPicPr>
            <a:picLocks noChangeAspect="1"/>
          </p:cNvPicPr>
          <p:nvPr userDrawn="1"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978" y="6260741"/>
            <a:ext cx="1478273" cy="484784"/>
          </a:xfrm>
          <a:prstGeom prst="rect">
            <a:avLst/>
          </a:prstGeom>
        </p:spPr>
      </p:pic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F505B0AE-A2BF-CB57-D56E-D7ACF581B4A9}"/>
              </a:ext>
            </a:extLst>
          </p:cNvPr>
          <p:cNvSpPr txBox="1">
            <a:spLocks/>
          </p:cNvSpPr>
          <p:nvPr userDrawn="1"/>
        </p:nvSpPr>
        <p:spPr>
          <a:xfrm>
            <a:off x="10595136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/>
              <a:t>earthsciences.nz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62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9" r:id="rId2"/>
    <p:sldLayoutId id="2147483671" r:id="rId3"/>
    <p:sldLayoutId id="2147483672" r:id="rId4"/>
    <p:sldLayoutId id="2147483670" r:id="rId5"/>
    <p:sldLayoutId id="2147483683" r:id="rId6"/>
    <p:sldLayoutId id="2147483674" r:id="rId7"/>
    <p:sldLayoutId id="2147483684" r:id="rId8"/>
    <p:sldLayoutId id="2147483660" r:id="rId9"/>
    <p:sldLayoutId id="2147483682" r:id="rId10"/>
    <p:sldLayoutId id="2147483668" r:id="rId11"/>
    <p:sldLayoutId id="2147483685" r:id="rId12"/>
    <p:sldLayoutId id="2147483661" r:id="rId13"/>
    <p:sldLayoutId id="2147483680" r:id="rId14"/>
    <p:sldLayoutId id="2147483681" r:id="rId15"/>
    <p:sldLayoutId id="2147483677" r:id="rId16"/>
    <p:sldLayoutId id="2147483650" r:id="rId17"/>
    <p:sldLayoutId id="2147483676" r:id="rId18"/>
    <p:sldLayoutId id="2147483679" r:id="rId19"/>
    <p:sldLayoutId id="2147483666" r:id="rId20"/>
    <p:sldLayoutId id="2147483662" r:id="rId21"/>
    <p:sldLayoutId id="2147483675" r:id="rId22"/>
    <p:sldLayoutId id="2147483673" r:id="rId23"/>
    <p:sldLayoutId id="2147483663" r:id="rId24"/>
    <p:sldLayoutId id="2147483664" r:id="rId25"/>
    <p:sldLayoutId id="2147483665" r:id="rId26"/>
    <p:sldLayoutId id="2147483667" r:id="rId27"/>
    <p:sldLayoutId id="2147483686" r:id="rId28"/>
    <p:sldLayoutId id="2147483687" r:id="rId29"/>
    <p:sldLayoutId id="2147483688" r:id="rId3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baseline="0">
          <a:solidFill>
            <a:schemeClr val="tx2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269875" indent="-2698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269875" indent="-2698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69875" indent="-2698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269875" indent="-2698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69875" indent="-2698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1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10.svg"/><Relationship Id="rId7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customXml" Target="../ink/ink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9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scm.com/docs/git-commit" TargetMode="Externa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FBE9824-0408-82E4-A1CA-C1104231FB8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2251619"/>
            <a:ext cx="6806251" cy="1177381"/>
          </a:xfrm>
        </p:spPr>
        <p:txBody>
          <a:bodyPr/>
          <a:lstStyle/>
          <a:p>
            <a:r>
              <a:rPr lang="en-NZ" dirty="0"/>
              <a:t>Git Basics Training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DADC17-1A1D-31D6-8AB0-1322B109B4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350" y="5803152"/>
            <a:ext cx="5351599" cy="251145"/>
          </a:xfrm>
        </p:spPr>
        <p:txBody>
          <a:bodyPr>
            <a:normAutofit fontScale="92500" lnSpcReduction="20000"/>
          </a:bodyPr>
          <a:lstStyle/>
          <a:p>
            <a:r>
              <a:rPr lang="en-NZ" dirty="0"/>
              <a:t>Faye Nielsen, Mario Krapp, Jack Drummond, Quyen Nguyen</a:t>
            </a: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90BDFE4B-3A61-E623-B0E7-B462D82039B9}"/>
              </a:ext>
            </a:extLst>
          </p:cNvPr>
          <p:cNvSpPr txBox="1">
            <a:spLocks/>
          </p:cNvSpPr>
          <p:nvPr/>
        </p:nvSpPr>
        <p:spPr>
          <a:xfrm>
            <a:off x="387350" y="3271672"/>
            <a:ext cx="9782810" cy="117738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6600" kern="1200" spc="-150">
                <a:solidFill>
                  <a:sysClr val="windowText" lastClr="000000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sz="2400" dirty="0">
                <a:latin typeface="+mn-lt"/>
              </a:rPr>
              <a:t>Hands-on Workshop on the Fundamental concepts of Git version control and </a:t>
            </a:r>
            <a:r>
              <a:rPr lang="en-NZ" sz="2400" dirty="0" err="1">
                <a:latin typeface="+mn-lt"/>
              </a:rPr>
              <a:t>Github</a:t>
            </a:r>
            <a:endParaRPr lang="en-NZ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7904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E43EFF-1562-B252-BDE1-B8F9CE4E50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EB9049-0F90-B10E-CF12-B2C20E43FF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The Three States / Areas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2AC9395-B32F-74BD-EB1A-91F0A7D06B21}"/>
              </a:ext>
            </a:extLst>
          </p:cNvPr>
          <p:cNvSpPr/>
          <p:nvPr/>
        </p:nvSpPr>
        <p:spPr>
          <a:xfrm>
            <a:off x="2192977" y="1223161"/>
            <a:ext cx="4857008" cy="4857008"/>
          </a:xfrm>
          <a:prstGeom prst="ellipse">
            <a:avLst/>
          </a:prstGeom>
          <a:solidFill>
            <a:srgbClr val="141BCB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38658F-6942-EFF4-37E7-521B0294AA04}"/>
              </a:ext>
            </a:extLst>
          </p:cNvPr>
          <p:cNvSpPr txBox="1"/>
          <p:nvPr/>
        </p:nvSpPr>
        <p:spPr>
          <a:xfrm>
            <a:off x="2790701" y="2690336"/>
            <a:ext cx="19594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Working directory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you edit files and do your work</a:t>
            </a:r>
          </a:p>
        </p:txBody>
      </p:sp>
      <p:pic>
        <p:nvPicPr>
          <p:cNvPr id="15" name="Graphic 14" descr="Open folder outline">
            <a:extLst>
              <a:ext uri="{FF2B5EF4-FFF2-40B4-BE49-F238E27FC236}">
                <a16:creationId xmlns:a16="http://schemas.microsoft.com/office/drawing/2014/main" id="{F249C137-E482-0EF2-65D6-B05F6D7249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96171" y="1334365"/>
            <a:ext cx="1250620" cy="125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452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7ADE0B-B21B-416E-60B8-1C3793CE3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C8A2742-1FED-00C0-BE1C-3F5A759C300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The Three States / Areas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725BE9B-FF4D-8B55-B589-E3604C70DD89}"/>
              </a:ext>
            </a:extLst>
          </p:cNvPr>
          <p:cNvSpPr/>
          <p:nvPr/>
        </p:nvSpPr>
        <p:spPr>
          <a:xfrm>
            <a:off x="2192977" y="1223161"/>
            <a:ext cx="4857008" cy="4857008"/>
          </a:xfrm>
          <a:prstGeom prst="ellipse">
            <a:avLst/>
          </a:prstGeom>
          <a:solidFill>
            <a:srgbClr val="141BCB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5C6887-F869-EEF2-FBA6-F2A7ECA44C82}"/>
              </a:ext>
            </a:extLst>
          </p:cNvPr>
          <p:cNvSpPr txBox="1"/>
          <p:nvPr/>
        </p:nvSpPr>
        <p:spPr>
          <a:xfrm>
            <a:off x="2790701" y="2690336"/>
            <a:ext cx="19594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Working directory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you edit files and do your work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5E7C699-EFB2-0767-34F6-14720F32CA76}"/>
              </a:ext>
            </a:extLst>
          </p:cNvPr>
          <p:cNvSpPr/>
          <p:nvPr/>
        </p:nvSpPr>
        <p:spPr>
          <a:xfrm>
            <a:off x="5164999" y="1223161"/>
            <a:ext cx="4857008" cy="4857008"/>
          </a:xfrm>
          <a:prstGeom prst="ellipse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9AB4A5-4330-0BDF-D224-CC5107088C00}"/>
              </a:ext>
            </a:extLst>
          </p:cNvPr>
          <p:cNvSpPr txBox="1"/>
          <p:nvPr/>
        </p:nvSpPr>
        <p:spPr>
          <a:xfrm>
            <a:off x="7722152" y="2846165"/>
            <a:ext cx="1959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Git Repository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Files saved to and tracked by Git</a:t>
            </a:r>
          </a:p>
        </p:txBody>
      </p:sp>
      <p:pic>
        <p:nvPicPr>
          <p:cNvPr id="7" name="Graphic 6" descr="Open folder outline">
            <a:extLst>
              <a:ext uri="{FF2B5EF4-FFF2-40B4-BE49-F238E27FC236}">
                <a16:creationId xmlns:a16="http://schemas.microsoft.com/office/drawing/2014/main" id="{3C80F946-3EEA-DF59-73E3-B13AC1582A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96171" y="1334365"/>
            <a:ext cx="1250620" cy="1250620"/>
          </a:xfrm>
          <a:prstGeom prst="rect">
            <a:avLst/>
          </a:prstGeom>
        </p:spPr>
      </p:pic>
      <p:pic>
        <p:nvPicPr>
          <p:cNvPr id="9" name="Graphic 8" descr="Folder Search with solid fill">
            <a:extLst>
              <a:ext uri="{FF2B5EF4-FFF2-40B4-BE49-F238E27FC236}">
                <a16:creationId xmlns:a16="http://schemas.microsoft.com/office/drawing/2014/main" id="{4F2D1ED1-0775-F963-97AA-5EEB1F6E2E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49985" y="1341913"/>
            <a:ext cx="1348423" cy="1348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0500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DE7F95-8072-D543-FBCE-30A59C7554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033D587-22B3-5F9A-6EC7-E2CA6E58BA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The Three States / Areas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8B2181-CA82-E3F8-661C-7956662E7ED8}"/>
              </a:ext>
            </a:extLst>
          </p:cNvPr>
          <p:cNvSpPr/>
          <p:nvPr/>
        </p:nvSpPr>
        <p:spPr>
          <a:xfrm>
            <a:off x="2192977" y="1223161"/>
            <a:ext cx="4857008" cy="4857008"/>
          </a:xfrm>
          <a:prstGeom prst="ellipse">
            <a:avLst/>
          </a:prstGeom>
          <a:solidFill>
            <a:srgbClr val="141BCB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B3C501-9BEF-5FB8-15BA-948CEADB13E8}"/>
              </a:ext>
            </a:extLst>
          </p:cNvPr>
          <p:cNvSpPr txBox="1"/>
          <p:nvPr/>
        </p:nvSpPr>
        <p:spPr>
          <a:xfrm>
            <a:off x="2790701" y="2690336"/>
            <a:ext cx="19594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Working directory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you edits files and do your work</a:t>
            </a:r>
          </a:p>
        </p:txBody>
      </p:sp>
      <p:pic>
        <p:nvPicPr>
          <p:cNvPr id="14" name="Graphic 13" descr="Open folder outline">
            <a:extLst>
              <a:ext uri="{FF2B5EF4-FFF2-40B4-BE49-F238E27FC236}">
                <a16:creationId xmlns:a16="http://schemas.microsoft.com/office/drawing/2014/main" id="{B44A9597-A5BB-0B58-E15C-B0EA058AAE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96171" y="1334365"/>
            <a:ext cx="1250620" cy="125062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84938431-C2AA-65A1-E617-7BDB22C73E87}"/>
              </a:ext>
            </a:extLst>
          </p:cNvPr>
          <p:cNvSpPr/>
          <p:nvPr/>
        </p:nvSpPr>
        <p:spPr>
          <a:xfrm>
            <a:off x="5164999" y="1223161"/>
            <a:ext cx="4857008" cy="4857008"/>
          </a:xfrm>
          <a:prstGeom prst="ellipse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2466F7-4952-341F-123F-7504B566E050}"/>
              </a:ext>
            </a:extLst>
          </p:cNvPr>
          <p:cNvSpPr txBox="1"/>
          <p:nvPr/>
        </p:nvSpPr>
        <p:spPr>
          <a:xfrm>
            <a:off x="7722152" y="2809088"/>
            <a:ext cx="1959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Git Repository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Files saved to and tracked by Git</a:t>
            </a:r>
          </a:p>
        </p:txBody>
      </p:sp>
      <p:pic>
        <p:nvPicPr>
          <p:cNvPr id="5" name="Graphic 4" descr="Folder Search with solid fill">
            <a:extLst>
              <a:ext uri="{FF2B5EF4-FFF2-40B4-BE49-F238E27FC236}">
                <a16:creationId xmlns:a16="http://schemas.microsoft.com/office/drawing/2014/main" id="{3D49A799-F1F7-EA4A-FE43-9ACF1CCBC90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49985" y="1341913"/>
            <a:ext cx="1348423" cy="13484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B4A4C1F-DC05-5C98-8B84-11BBCA80A23E}"/>
              </a:ext>
            </a:extLst>
          </p:cNvPr>
          <p:cNvSpPr txBox="1"/>
          <p:nvPr/>
        </p:nvSpPr>
        <p:spPr>
          <a:xfrm>
            <a:off x="5297990" y="2913001"/>
            <a:ext cx="1959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Staging area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files are prepared for saving to Git</a:t>
            </a:r>
          </a:p>
        </p:txBody>
      </p:sp>
    </p:spTree>
    <p:extLst>
      <p:ext uri="{BB962C8B-B14F-4D97-AF65-F5344CB8AC3E}">
        <p14:creationId xmlns:p14="http://schemas.microsoft.com/office/powerpoint/2010/main" val="2359441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D2780-2C64-3EE6-E93B-78955C924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3744640-E1B8-0CB4-FA16-CED9ABFB5D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The Three States / Areas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DEBDA8F-9C25-4E31-BF29-EDC57EAFD301}"/>
              </a:ext>
            </a:extLst>
          </p:cNvPr>
          <p:cNvSpPr/>
          <p:nvPr/>
        </p:nvSpPr>
        <p:spPr>
          <a:xfrm>
            <a:off x="2192977" y="1223161"/>
            <a:ext cx="4857008" cy="4857008"/>
          </a:xfrm>
          <a:prstGeom prst="ellipse">
            <a:avLst/>
          </a:prstGeom>
          <a:solidFill>
            <a:srgbClr val="141BCB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7A161D-41A1-4F9C-1F94-05E11989E059}"/>
              </a:ext>
            </a:extLst>
          </p:cNvPr>
          <p:cNvSpPr txBox="1"/>
          <p:nvPr/>
        </p:nvSpPr>
        <p:spPr>
          <a:xfrm>
            <a:off x="2790701" y="2690336"/>
            <a:ext cx="19594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Working directory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you edits files and do your work</a:t>
            </a:r>
          </a:p>
        </p:txBody>
      </p:sp>
      <p:pic>
        <p:nvPicPr>
          <p:cNvPr id="14" name="Graphic 13" descr="Open folder outline">
            <a:extLst>
              <a:ext uri="{FF2B5EF4-FFF2-40B4-BE49-F238E27FC236}">
                <a16:creationId xmlns:a16="http://schemas.microsoft.com/office/drawing/2014/main" id="{B5270467-9390-198E-1B1B-9D2982D3B6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96171" y="1334365"/>
            <a:ext cx="1250620" cy="125062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62EE6DC7-05EC-C5BC-FC37-9801FBAB6C36}"/>
              </a:ext>
            </a:extLst>
          </p:cNvPr>
          <p:cNvSpPr/>
          <p:nvPr/>
        </p:nvSpPr>
        <p:spPr>
          <a:xfrm>
            <a:off x="5164999" y="1223161"/>
            <a:ext cx="4857008" cy="4857008"/>
          </a:xfrm>
          <a:prstGeom prst="ellipse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6D39C9-06F8-A775-7782-A52411869CCE}"/>
              </a:ext>
            </a:extLst>
          </p:cNvPr>
          <p:cNvSpPr txBox="1"/>
          <p:nvPr/>
        </p:nvSpPr>
        <p:spPr>
          <a:xfrm>
            <a:off x="7722152" y="2903938"/>
            <a:ext cx="1959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Git Repository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Files saved to and tracked by Git</a:t>
            </a:r>
          </a:p>
        </p:txBody>
      </p:sp>
      <p:pic>
        <p:nvPicPr>
          <p:cNvPr id="5" name="Graphic 4" descr="Folder Search with solid fill">
            <a:extLst>
              <a:ext uri="{FF2B5EF4-FFF2-40B4-BE49-F238E27FC236}">
                <a16:creationId xmlns:a16="http://schemas.microsoft.com/office/drawing/2014/main" id="{294084B1-93A1-F8AB-264A-ABE28FF2D3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49985" y="1341913"/>
            <a:ext cx="1348423" cy="13484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249C1A6-2630-8B63-2AB3-297220EF5869}"/>
              </a:ext>
            </a:extLst>
          </p:cNvPr>
          <p:cNvSpPr txBox="1"/>
          <p:nvPr/>
        </p:nvSpPr>
        <p:spPr>
          <a:xfrm>
            <a:off x="5297990" y="2913001"/>
            <a:ext cx="1959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Staging area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files are prepared for saving to Git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1D9F95B-70CD-0728-6D94-1D4718A0A0DF}"/>
                  </a:ext>
                </a:extLst>
              </p14:cNvPr>
              <p14:cNvContentPartPr/>
              <p14:nvPr/>
            </p14:nvContentPartPr>
            <p14:xfrm>
              <a:off x="3143640" y="4531158"/>
              <a:ext cx="2952360" cy="8928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1D9F95B-70CD-0728-6D94-1D4718A0A0D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34641" y="4522158"/>
                <a:ext cx="2969998" cy="91044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6407700F-3B59-4DF8-E02B-F871F2021DEA}"/>
              </a:ext>
            </a:extLst>
          </p:cNvPr>
          <p:cNvSpPr txBox="1"/>
          <p:nvPr/>
        </p:nvSpPr>
        <p:spPr>
          <a:xfrm>
            <a:off x="4296319" y="5510455"/>
            <a:ext cx="90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Git add</a:t>
            </a:r>
          </a:p>
        </p:txBody>
      </p:sp>
    </p:spTree>
    <p:extLst>
      <p:ext uri="{BB962C8B-B14F-4D97-AF65-F5344CB8AC3E}">
        <p14:creationId xmlns:p14="http://schemas.microsoft.com/office/powerpoint/2010/main" val="18202515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3F519-A076-5ABA-6FA4-2148F93661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11160BC-E3FF-F600-56D5-26B54319D3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The Three States / Areas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E185B780-C8C5-7293-CF09-AC7CA68BB3A0}"/>
              </a:ext>
            </a:extLst>
          </p:cNvPr>
          <p:cNvSpPr/>
          <p:nvPr/>
        </p:nvSpPr>
        <p:spPr>
          <a:xfrm>
            <a:off x="2192977" y="1223161"/>
            <a:ext cx="4857008" cy="4857008"/>
          </a:xfrm>
          <a:prstGeom prst="ellipse">
            <a:avLst/>
          </a:prstGeom>
          <a:solidFill>
            <a:srgbClr val="141BCB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083578-1EB2-1ACF-8965-BB185D422363}"/>
              </a:ext>
            </a:extLst>
          </p:cNvPr>
          <p:cNvSpPr txBox="1"/>
          <p:nvPr/>
        </p:nvSpPr>
        <p:spPr>
          <a:xfrm>
            <a:off x="2790701" y="2690336"/>
            <a:ext cx="19594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Working directory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you edits files and do your work</a:t>
            </a:r>
          </a:p>
        </p:txBody>
      </p:sp>
      <p:pic>
        <p:nvPicPr>
          <p:cNvPr id="14" name="Graphic 13" descr="Open folder outline">
            <a:extLst>
              <a:ext uri="{FF2B5EF4-FFF2-40B4-BE49-F238E27FC236}">
                <a16:creationId xmlns:a16="http://schemas.microsoft.com/office/drawing/2014/main" id="{C60979C1-23C4-8C92-A441-E714CB5EE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996171" y="1334365"/>
            <a:ext cx="1250620" cy="1250620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CAD9F2F3-E601-C4B4-8C32-DBEE425FD282}"/>
              </a:ext>
            </a:extLst>
          </p:cNvPr>
          <p:cNvSpPr/>
          <p:nvPr/>
        </p:nvSpPr>
        <p:spPr>
          <a:xfrm>
            <a:off x="5164999" y="1223161"/>
            <a:ext cx="4857008" cy="4857008"/>
          </a:xfrm>
          <a:prstGeom prst="ellipse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AB80F0-50D1-7F7D-1839-032DFE256D6C}"/>
              </a:ext>
            </a:extLst>
          </p:cNvPr>
          <p:cNvSpPr txBox="1"/>
          <p:nvPr/>
        </p:nvSpPr>
        <p:spPr>
          <a:xfrm>
            <a:off x="7722152" y="2874707"/>
            <a:ext cx="1959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Git Repository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Files saved to and tracked by Git</a:t>
            </a:r>
          </a:p>
        </p:txBody>
      </p:sp>
      <p:pic>
        <p:nvPicPr>
          <p:cNvPr id="5" name="Graphic 4" descr="Folder Search with solid fill">
            <a:extLst>
              <a:ext uri="{FF2B5EF4-FFF2-40B4-BE49-F238E27FC236}">
                <a16:creationId xmlns:a16="http://schemas.microsoft.com/office/drawing/2014/main" id="{D446E7CA-ED76-F82F-D5A4-875028CAA8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49985" y="1341913"/>
            <a:ext cx="1348423" cy="13484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4628FC-15D1-05C1-A7DC-0512B74E7D83}"/>
              </a:ext>
            </a:extLst>
          </p:cNvPr>
          <p:cNvSpPr txBox="1"/>
          <p:nvPr/>
        </p:nvSpPr>
        <p:spPr>
          <a:xfrm>
            <a:off x="5297990" y="2913001"/>
            <a:ext cx="1959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1" dirty="0"/>
              <a:t>Staging area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files are prepared for saving to Git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DC75CDA-F7AA-474E-15F7-64E66B51C621}"/>
                  </a:ext>
                </a:extLst>
              </p14:cNvPr>
              <p14:cNvContentPartPr/>
              <p14:nvPr/>
            </p14:nvContentPartPr>
            <p14:xfrm>
              <a:off x="3143640" y="4531158"/>
              <a:ext cx="2952360" cy="8928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DC75CDA-F7AA-474E-15F7-64E66B51C62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34641" y="4522158"/>
                <a:ext cx="2969998" cy="91044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DF4CA2F8-4BC1-F469-6131-DCC7997E5C5E}"/>
              </a:ext>
            </a:extLst>
          </p:cNvPr>
          <p:cNvSpPr txBox="1"/>
          <p:nvPr/>
        </p:nvSpPr>
        <p:spPr>
          <a:xfrm>
            <a:off x="4296319" y="5510455"/>
            <a:ext cx="907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Git add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19C5289-C5D9-0B79-871F-A730A63BAC30}"/>
                  </a:ext>
                </a:extLst>
              </p14:cNvPr>
              <p14:cNvContentPartPr/>
              <p14:nvPr/>
            </p14:nvContentPartPr>
            <p14:xfrm>
              <a:off x="6469815" y="4390329"/>
              <a:ext cx="2647440" cy="100620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19C5289-C5D9-0B79-871F-A730A63BAC3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460815" y="4381329"/>
                <a:ext cx="2665080" cy="102384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TextBox 11">
            <a:extLst>
              <a:ext uri="{FF2B5EF4-FFF2-40B4-BE49-F238E27FC236}">
                <a16:creationId xmlns:a16="http://schemas.microsoft.com/office/drawing/2014/main" id="{FEEBB7E1-4537-2172-55EA-BAEB42DB9924}"/>
              </a:ext>
            </a:extLst>
          </p:cNvPr>
          <p:cNvSpPr txBox="1"/>
          <p:nvPr/>
        </p:nvSpPr>
        <p:spPr>
          <a:xfrm>
            <a:off x="7358756" y="5469681"/>
            <a:ext cx="1297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Git commit</a:t>
            </a:r>
          </a:p>
        </p:txBody>
      </p:sp>
    </p:spTree>
    <p:extLst>
      <p:ext uri="{BB962C8B-B14F-4D97-AF65-F5344CB8AC3E}">
        <p14:creationId xmlns:p14="http://schemas.microsoft.com/office/powerpoint/2010/main" val="3740391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7FB6C-E84C-5D2F-A523-E86C42A6D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460C83E-8A3C-172E-9931-F135E0168B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Add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656D8-8F1F-F819-EF82-F140D4865C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1997" y="2495693"/>
            <a:ext cx="10748242" cy="3786962"/>
          </a:xfrm>
        </p:spPr>
        <p:txBody>
          <a:bodyPr/>
          <a:lstStyle/>
          <a:p>
            <a:r>
              <a:rPr lang="en-NZ" dirty="0"/>
              <a:t>‘Stage’ files</a:t>
            </a:r>
          </a:p>
          <a:p>
            <a:endParaRPr lang="en-NZ" dirty="0"/>
          </a:p>
          <a:p>
            <a:r>
              <a:rPr lang="en-NZ" dirty="0"/>
              <a:t>Prepare files to track in Git by selecting which ones you want to save</a:t>
            </a:r>
          </a:p>
          <a:p>
            <a:endParaRPr lang="en-NZ" dirty="0"/>
          </a:p>
          <a:p>
            <a:r>
              <a:rPr lang="en-NZ" dirty="0"/>
              <a:t>This is useful as you might only want to save one file, and leave the others out as they are not needed</a:t>
            </a:r>
          </a:p>
        </p:txBody>
      </p:sp>
      <p:pic>
        <p:nvPicPr>
          <p:cNvPr id="5" name="Picture 4" descr="White stage lights and smoke">
            <a:extLst>
              <a:ext uri="{FF2B5EF4-FFF2-40B4-BE49-F238E27FC236}">
                <a16:creationId xmlns:a16="http://schemas.microsoft.com/office/drawing/2014/main" id="{3B446BB5-F5DD-107B-73CE-412A79A07B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354" y="335573"/>
            <a:ext cx="3655100" cy="274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277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8CC2C-05DE-6488-C837-3F41C238E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1C7699-B9EF-C651-77E4-B38398ADAD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Commit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BF3A5-89CB-9C41-957E-84E458BB5A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716204"/>
            <a:ext cx="10748242" cy="3786962"/>
          </a:xfrm>
        </p:spPr>
        <p:txBody>
          <a:bodyPr/>
          <a:lstStyle/>
          <a:p>
            <a:r>
              <a:rPr lang="en-NZ" dirty="0"/>
              <a:t>Snapshot of all files at that moment in time, including the changes you ‘staged’ by using the ‘add’ command</a:t>
            </a:r>
          </a:p>
          <a:p>
            <a:endParaRPr lang="en-NZ" dirty="0"/>
          </a:p>
          <a:p>
            <a:r>
              <a:rPr lang="en-NZ" dirty="0"/>
              <a:t>These are the building blocks of your version control history, when you look back through them you will see what changed between one commit and the next</a:t>
            </a:r>
          </a:p>
          <a:p>
            <a:endParaRPr lang="en-NZ" dirty="0"/>
          </a:p>
          <a:p>
            <a:r>
              <a:rPr lang="en-NZ" dirty="0"/>
              <a:t>Has a unique ID, message, author and timestamp</a:t>
            </a:r>
          </a:p>
        </p:txBody>
      </p:sp>
    </p:spTree>
    <p:extLst>
      <p:ext uri="{BB962C8B-B14F-4D97-AF65-F5344CB8AC3E}">
        <p14:creationId xmlns:p14="http://schemas.microsoft.com/office/powerpoint/2010/main" val="3535774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2999B-28E1-BFEA-8D34-DFC5660FA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CDEB67-4056-1FFB-CE2D-A129D6920B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Branch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96307-DC0B-9197-2F9B-F881C28FF8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341913"/>
            <a:ext cx="10748242" cy="4538026"/>
          </a:xfrm>
        </p:spPr>
        <p:txBody>
          <a:bodyPr/>
          <a:lstStyle/>
          <a:p>
            <a:r>
              <a:rPr lang="en-NZ" dirty="0"/>
              <a:t>Parallel version of a project</a:t>
            </a:r>
          </a:p>
          <a:p>
            <a:endParaRPr lang="en-NZ" dirty="0"/>
          </a:p>
          <a:p>
            <a:r>
              <a:rPr lang="en-NZ" dirty="0"/>
              <a:t>Enables you to work on different features on different branches, rather than everything all together where it can get confusing</a:t>
            </a:r>
          </a:p>
          <a:p>
            <a:endParaRPr lang="en-NZ" dirty="0"/>
          </a:p>
          <a:p>
            <a:r>
              <a:rPr lang="en-NZ" dirty="0"/>
              <a:t>Enables multiple people to work on the same codebase without disrupting/breaking what someone else is working on</a:t>
            </a:r>
          </a:p>
          <a:p>
            <a:endParaRPr lang="en-NZ" dirty="0"/>
          </a:p>
          <a:p>
            <a:r>
              <a:rPr lang="en-NZ" dirty="0"/>
              <a:t>Gets merged back into the ‘main’ branch</a:t>
            </a:r>
          </a:p>
        </p:txBody>
      </p:sp>
    </p:spTree>
    <p:extLst>
      <p:ext uri="{BB962C8B-B14F-4D97-AF65-F5344CB8AC3E}">
        <p14:creationId xmlns:p14="http://schemas.microsoft.com/office/powerpoint/2010/main" val="194874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FC3C22-8D75-1C5D-D0B5-8E4AC7182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7C6242-0A60-F69D-4878-38E992294FE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Merge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48F9C-79B6-84A9-BC81-30882950D0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341913"/>
            <a:ext cx="10748242" cy="4538026"/>
          </a:xfrm>
        </p:spPr>
        <p:txBody>
          <a:bodyPr/>
          <a:lstStyle/>
          <a:p>
            <a:r>
              <a:rPr lang="en-NZ" dirty="0"/>
              <a:t>Merging branches back into the ‘main’ branch</a:t>
            </a:r>
          </a:p>
          <a:p>
            <a:endParaRPr lang="en-NZ" dirty="0"/>
          </a:p>
          <a:p>
            <a:r>
              <a:rPr lang="en-NZ" dirty="0"/>
              <a:t>The main branch is the source of truth. For example, if you have a software product, what is live in the product will be what is on the main branch.</a:t>
            </a:r>
          </a:p>
          <a:p>
            <a:endParaRPr lang="en-NZ" dirty="0"/>
          </a:p>
          <a:p>
            <a:r>
              <a:rPr lang="en-NZ" dirty="0"/>
              <a:t>When changes on a branch are finished, they can be merged into main and be made ‘official’</a:t>
            </a:r>
          </a:p>
        </p:txBody>
      </p:sp>
    </p:spTree>
    <p:extLst>
      <p:ext uri="{BB962C8B-B14F-4D97-AF65-F5344CB8AC3E}">
        <p14:creationId xmlns:p14="http://schemas.microsoft.com/office/powerpoint/2010/main" val="37511226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E8865C-67D9-F519-1388-8FF885E54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E24113-7311-C6D5-6E4B-D8ABC45C818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132937" y="2873438"/>
            <a:ext cx="5926126" cy="1111123"/>
          </a:xfrm>
        </p:spPr>
        <p:txBody>
          <a:bodyPr/>
          <a:lstStyle/>
          <a:p>
            <a:r>
              <a:rPr lang="en-NZ" sz="4400" dirty="0">
                <a:solidFill>
                  <a:srgbClr val="141BCB"/>
                </a:solidFill>
              </a:rPr>
              <a:t>Set up First Repository</a:t>
            </a:r>
          </a:p>
        </p:txBody>
      </p:sp>
    </p:spTree>
    <p:extLst>
      <p:ext uri="{BB962C8B-B14F-4D97-AF65-F5344CB8AC3E}">
        <p14:creationId xmlns:p14="http://schemas.microsoft.com/office/powerpoint/2010/main" val="825598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3A1140-9734-FD60-5D4A-CCF424413A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Z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E9090-AE69-B128-17F6-1875531B2F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82491" y="2250594"/>
            <a:ext cx="5767179" cy="3786962"/>
          </a:xfrm>
        </p:spPr>
        <p:txBody>
          <a:bodyPr/>
          <a:lstStyle/>
          <a:p>
            <a:r>
              <a:rPr lang="en-NZ" dirty="0"/>
              <a:t>Intro &amp; Key Concepts</a:t>
            </a:r>
          </a:p>
          <a:p>
            <a:r>
              <a:rPr lang="en-NZ" dirty="0"/>
              <a:t>Git (local) Fundamentals</a:t>
            </a:r>
          </a:p>
          <a:p>
            <a:r>
              <a:rPr lang="en-NZ" dirty="0"/>
              <a:t>GitHub and Collaboration</a:t>
            </a:r>
          </a:p>
          <a:p>
            <a:r>
              <a:rPr lang="en-NZ" dirty="0"/>
              <a:t>Discussion &amp; Wrap up</a:t>
            </a:r>
          </a:p>
        </p:txBody>
      </p:sp>
    </p:spTree>
    <p:extLst>
      <p:ext uri="{BB962C8B-B14F-4D97-AF65-F5344CB8AC3E}">
        <p14:creationId xmlns:p14="http://schemas.microsoft.com/office/powerpoint/2010/main" val="21832471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F717E-604B-32D4-8299-57D854A1AD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D78FD51-E71E-0D7A-F9CB-6E66AC9387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Step 1: Configure identity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D9D7FF-6952-92F3-9C09-88BC15A9E26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341913"/>
            <a:ext cx="10748242" cy="564379"/>
          </a:xfrm>
        </p:spPr>
        <p:txBody>
          <a:bodyPr/>
          <a:lstStyle/>
          <a:p>
            <a:r>
              <a:rPr lang="en-NZ" i="1" dirty="0"/>
              <a:t>You only ever need to do this once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620FC9-9795-8C92-3B77-D3A19765212C}"/>
              </a:ext>
            </a:extLst>
          </p:cNvPr>
          <p:cNvSpPr txBox="1"/>
          <p:nvPr/>
        </p:nvSpPr>
        <p:spPr>
          <a:xfrm>
            <a:off x="1611824" y="2551837"/>
            <a:ext cx="936359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F0502020204030204" pitchFamily="34" charset="0"/>
                <a:cs typeface="Simplified Arabic Fixed" panose="020F0502020204030204" pitchFamily="34" charset="0"/>
              </a:rPr>
              <a:t>git config --global </a:t>
            </a:r>
            <a:r>
              <a:rPr lang="en-NZ" dirty="0" err="1">
                <a:solidFill>
                  <a:srgbClr val="141BCB"/>
                </a:solidFill>
                <a:latin typeface="Simplified Arabic Fixed" panose="020F0502020204030204" pitchFamily="34" charset="0"/>
                <a:cs typeface="Simplified Arabic Fixed" panose="020F0502020204030204" pitchFamily="34" charset="0"/>
              </a:rPr>
              <a:t>user.name</a:t>
            </a:r>
            <a:r>
              <a:rPr lang="en-NZ" dirty="0">
                <a:solidFill>
                  <a:srgbClr val="141BCB"/>
                </a:solidFill>
                <a:latin typeface="Simplified Arabic Fixed" panose="020F0502020204030204" pitchFamily="34" charset="0"/>
                <a:cs typeface="Simplified Arabic Fixed" panose="020F0502020204030204" pitchFamily="34" charset="0"/>
              </a:rPr>
              <a:t> "Your Name" </a:t>
            </a: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F0502020204030204" pitchFamily="34" charset="0"/>
                <a:cs typeface="Simplified Arabic Fixed" panose="020F0502020204030204" pitchFamily="34" charset="0"/>
              </a:rPr>
              <a:t>git config --global </a:t>
            </a:r>
            <a:r>
              <a:rPr lang="en-NZ" dirty="0" err="1">
                <a:solidFill>
                  <a:srgbClr val="141BCB"/>
                </a:solidFill>
                <a:latin typeface="Simplified Arabic Fixed" panose="020F0502020204030204" pitchFamily="34" charset="0"/>
                <a:cs typeface="Simplified Arabic Fixed" panose="020F0502020204030204" pitchFamily="34" charset="0"/>
              </a:rPr>
              <a:t>user.email</a:t>
            </a:r>
            <a:r>
              <a:rPr lang="en-NZ" dirty="0">
                <a:solidFill>
                  <a:srgbClr val="141BCB"/>
                </a:solidFill>
                <a:latin typeface="Simplified Arabic Fixed" panose="020F0502020204030204" pitchFamily="34" charset="0"/>
                <a:cs typeface="Simplified Arabic Fixed" panose="020F0502020204030204" pitchFamily="34" charset="0"/>
              </a:rPr>
              <a:t> "</a:t>
            </a:r>
            <a:r>
              <a:rPr lang="en-NZ" dirty="0" err="1">
                <a:solidFill>
                  <a:srgbClr val="141BCB"/>
                </a:solidFill>
                <a:latin typeface="Simplified Arabic Fixed" panose="020F0502020204030204" pitchFamily="34" charset="0"/>
                <a:cs typeface="Simplified Arabic Fixed" panose="020F0502020204030204" pitchFamily="34" charset="0"/>
              </a:rPr>
              <a:t>your.email@example.com</a:t>
            </a:r>
            <a:r>
              <a:rPr lang="en-NZ" dirty="0">
                <a:solidFill>
                  <a:srgbClr val="141BCB"/>
                </a:solidFill>
                <a:latin typeface="Simplified Arabic Fixed" panose="020F0502020204030204" pitchFamily="34" charset="0"/>
                <a:cs typeface="Simplified Arabic Fixed" panose="020F0502020204030204" pitchFamily="34" charset="0"/>
              </a:rPr>
              <a:t>"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/>
              <a:t>Check it worked: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config --global --list </a:t>
            </a:r>
          </a:p>
        </p:txBody>
      </p:sp>
    </p:spTree>
    <p:extLst>
      <p:ext uri="{BB962C8B-B14F-4D97-AF65-F5344CB8AC3E}">
        <p14:creationId xmlns:p14="http://schemas.microsoft.com/office/powerpoint/2010/main" val="23093794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1479AC-0121-86C4-B587-C7BA1FBB9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A97B6EF-B7A8-FC56-9716-3EC8D23DC5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Step 2: Create first repository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3DA3C4-DF7A-28DA-655F-7D8D7D996DB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341913"/>
            <a:ext cx="10748242" cy="564379"/>
          </a:xfrm>
        </p:spPr>
        <p:txBody>
          <a:bodyPr/>
          <a:lstStyle/>
          <a:p>
            <a:r>
              <a:rPr lang="en-NZ" i="1" dirty="0"/>
              <a:t>I recommend creating a folder called repositories in your home folder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FBA799-CCCB-395E-7693-56F1C50805AD}"/>
              </a:ext>
            </a:extLst>
          </p:cNvPr>
          <p:cNvSpPr txBox="1"/>
          <p:nvPr/>
        </p:nvSpPr>
        <p:spPr>
          <a:xfrm>
            <a:off x="1596834" y="2176115"/>
            <a:ext cx="93635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F0502020204030204" pitchFamily="34" charset="0"/>
                <a:cs typeface="Simplified Arabic Fixed" panose="020F0502020204030204" pitchFamily="34" charset="0"/>
              </a:rPr>
              <a:t>cd ~		cd C:\Users\</a:t>
            </a:r>
            <a:r>
              <a:rPr lang="en-NZ" dirty="0" err="1">
                <a:solidFill>
                  <a:srgbClr val="141BCB"/>
                </a:solidFill>
                <a:latin typeface="Simplified Arabic Fixed" panose="020F0502020204030204" pitchFamily="34" charset="0"/>
                <a:cs typeface="Simplified Arabic Fixed" panose="020F0502020204030204" pitchFamily="34" charset="0"/>
              </a:rPr>
              <a:t>yourUserName</a:t>
            </a:r>
            <a:endParaRPr lang="en-NZ" dirty="0">
              <a:solidFill>
                <a:srgbClr val="141BCB"/>
              </a:solidFill>
              <a:latin typeface="Simplified Arabic Fixed" panose="020F0502020204030204" pitchFamily="34" charset="0"/>
              <a:cs typeface="Simplified Arabic Fixed" panose="020F0502020204030204" pitchFamily="34" charset="0"/>
            </a:endParaRPr>
          </a:p>
          <a:p>
            <a:pPr fontAlgn="base"/>
            <a:endParaRPr lang="en-NZ" dirty="0"/>
          </a:p>
          <a:p>
            <a:pPr fontAlgn="base"/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mkdir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 repositories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cd repositories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mkdir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 my-first-project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ls		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dir</a:t>
            </a:r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cd my-first-project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init</a:t>
            </a:r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812065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36B363-F381-EFF9-D7D6-F647DE193D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C357D7-7AE3-9307-0939-C043D0A941F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Step 2: Create first repository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E027B2-1D32-9FCE-D843-C99D140889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341913"/>
            <a:ext cx="10748242" cy="564379"/>
          </a:xfrm>
        </p:spPr>
        <p:txBody>
          <a:bodyPr/>
          <a:lstStyle/>
          <a:p>
            <a:r>
              <a:rPr lang="en-NZ" i="1" dirty="0"/>
              <a:t>I recommend creating a folder called repositories in your home folder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C06AFB-F794-2199-CA0A-F46658E13F3E}"/>
              </a:ext>
            </a:extLst>
          </p:cNvPr>
          <p:cNvSpPr txBox="1"/>
          <p:nvPr/>
        </p:nvSpPr>
        <p:spPr>
          <a:xfrm>
            <a:off x="1414204" y="2900183"/>
            <a:ext cx="9363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>
                <a:cs typeface="Simplified Arabic Fixed" panose="02070309020205020404" pitchFamily="49" charset="-78"/>
              </a:rPr>
              <a:t>Check for hidden .git file:</a:t>
            </a:r>
          </a:p>
          <a:p>
            <a:pPr fontAlgn="base"/>
            <a:endParaRPr lang="en-NZ" dirty="0">
              <a:solidFill>
                <a:srgbClr val="141BCB"/>
              </a:solidFill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ls –la		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dir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 /a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cs typeface="Simplified Arabic Fixed" panose="02070309020205020404" pitchFamily="49" charset="-78"/>
              </a:rPr>
              <a:t>Check what git can currently see: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status</a:t>
            </a:r>
          </a:p>
        </p:txBody>
      </p:sp>
    </p:spTree>
    <p:extLst>
      <p:ext uri="{BB962C8B-B14F-4D97-AF65-F5344CB8AC3E}">
        <p14:creationId xmlns:p14="http://schemas.microsoft.com/office/powerpoint/2010/main" val="40000036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DBBB79-2584-4131-A10E-55E9C1D00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D61E6B-B086-75D1-74ED-AD091BD8C9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Step 3: Create first file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E75898-2349-B06B-6629-D2C0552D7B38}"/>
              </a:ext>
            </a:extLst>
          </p:cNvPr>
          <p:cNvSpPr txBox="1"/>
          <p:nvPr/>
        </p:nvSpPr>
        <p:spPr>
          <a:xfrm>
            <a:off x="1131377" y="1341913"/>
            <a:ext cx="936359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/>
              <a:t>1. Create a </a:t>
            </a:r>
            <a:r>
              <a:rPr lang="en-NZ" dirty="0" err="1"/>
              <a:t>README.md</a:t>
            </a:r>
            <a:r>
              <a:rPr lang="en-NZ" dirty="0"/>
              <a:t> file with your text editor:</a:t>
            </a:r>
          </a:p>
          <a:p>
            <a:pPr fontAlgn="base"/>
            <a:r>
              <a:rPr lang="en-NZ" dirty="0"/>
              <a:t> </a:t>
            </a:r>
          </a:p>
          <a:p>
            <a:pPr lvl="1"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echo # My Git Project &gt; 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README.md</a:t>
            </a:r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lvl="1" fontAlgn="base"/>
            <a:endParaRPr lang="en-NZ" dirty="0"/>
          </a:p>
          <a:p>
            <a:pPr fontAlgn="base"/>
            <a:r>
              <a:rPr lang="en-NZ" dirty="0"/>
              <a:t>2. Check the file exists: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    ls		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dir</a:t>
            </a:r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endParaRPr lang="en-NZ" dirty="0"/>
          </a:p>
          <a:p>
            <a:pPr fontAlgn="base"/>
            <a:r>
              <a:rPr lang="en-NZ" dirty="0"/>
              <a:t>3. Look at the contents on the file:</a:t>
            </a:r>
          </a:p>
          <a:p>
            <a:pPr lvl="1" fontAlgn="base"/>
            <a:endParaRPr lang="en-NZ" dirty="0"/>
          </a:p>
          <a:p>
            <a:pPr lvl="1"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more 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README.md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		less 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README.md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		cat 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README.md</a:t>
            </a:r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endParaRPr lang="en-NZ" dirty="0"/>
          </a:p>
          <a:p>
            <a:pPr fontAlgn="base"/>
            <a:r>
              <a:rPr lang="en-NZ" dirty="0"/>
              <a:t>4. Exit:</a:t>
            </a:r>
          </a:p>
          <a:p>
            <a:pPr fontAlgn="base"/>
            <a:endParaRPr lang="en-NZ" dirty="0"/>
          </a:p>
          <a:p>
            <a:pPr lvl="1"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q</a:t>
            </a:r>
          </a:p>
        </p:txBody>
      </p:sp>
    </p:spTree>
    <p:extLst>
      <p:ext uri="{BB962C8B-B14F-4D97-AF65-F5344CB8AC3E}">
        <p14:creationId xmlns:p14="http://schemas.microsoft.com/office/powerpoint/2010/main" val="188711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801144-29FA-AA17-44F6-E6706B4EF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55F5264-5EF2-BEDD-C6F8-34442C146D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Step 4: First commit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6158F0-8C43-39DF-4219-C45E218D14A0}"/>
              </a:ext>
            </a:extLst>
          </p:cNvPr>
          <p:cNvSpPr txBox="1"/>
          <p:nvPr/>
        </p:nvSpPr>
        <p:spPr>
          <a:xfrm>
            <a:off x="1221318" y="1720840"/>
            <a:ext cx="93635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/>
              <a:t>1. Check what Git sees: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    git status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/>
              <a:t>2. Stage the file (prepare it for commit):</a:t>
            </a:r>
          </a:p>
          <a:p>
            <a:pPr lvl="1" fontAlgn="base"/>
            <a:endParaRPr lang="en-NZ" dirty="0"/>
          </a:p>
          <a:p>
            <a:pPr lvl="1"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add 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README.md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 </a:t>
            </a:r>
          </a:p>
          <a:p>
            <a:pPr lvl="1"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status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/>
              <a:t>3. Make your first commit (save the snapshot): </a:t>
            </a:r>
          </a:p>
          <a:p>
            <a:pPr fontAlgn="base"/>
            <a:endParaRPr lang="en-NZ" dirty="0"/>
          </a:p>
          <a:p>
            <a:pPr lvl="1"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commit -m "Initial commit: Add README”</a:t>
            </a:r>
          </a:p>
          <a:p>
            <a:pPr lvl="1"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status </a:t>
            </a:r>
          </a:p>
        </p:txBody>
      </p:sp>
    </p:spTree>
    <p:extLst>
      <p:ext uri="{BB962C8B-B14F-4D97-AF65-F5344CB8AC3E}">
        <p14:creationId xmlns:p14="http://schemas.microsoft.com/office/powerpoint/2010/main" val="41742315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E8E259-AECB-8B84-B326-4F8F9A2693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2879222-A7D5-B5A3-8929-213E8E6B20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Step 4: First commit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D0F484-D861-5130-0406-4CE109A58CDC}"/>
              </a:ext>
            </a:extLst>
          </p:cNvPr>
          <p:cNvSpPr txBox="1"/>
          <p:nvPr/>
        </p:nvSpPr>
        <p:spPr>
          <a:xfrm>
            <a:off x="1221318" y="1720840"/>
            <a:ext cx="93635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/>
              <a:t>You want to use descriptive messages in each commit.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cs typeface="Simplified Arabic Fixed" panose="02070309020205020404" pitchFamily="49" charset="-78"/>
              </a:rPr>
              <a:t>It is really easy to forget what or why you made a commit, and even harder for other people if you are collaborating.</a:t>
            </a:r>
          </a:p>
        </p:txBody>
      </p:sp>
    </p:spTree>
    <p:extLst>
      <p:ext uri="{BB962C8B-B14F-4D97-AF65-F5344CB8AC3E}">
        <p14:creationId xmlns:p14="http://schemas.microsoft.com/office/powerpoint/2010/main" val="25604838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C199DA-82D1-1832-9C98-CA2CD0705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DCA72D-ED4E-55EB-D5ED-760B6733981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Step 3: View History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C36474-FCFB-9E45-6537-FCC98270A539}"/>
              </a:ext>
            </a:extLst>
          </p:cNvPr>
          <p:cNvSpPr txBox="1"/>
          <p:nvPr/>
        </p:nvSpPr>
        <p:spPr>
          <a:xfrm>
            <a:off x="1177872" y="2967335"/>
            <a:ext cx="9363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log</a:t>
            </a:r>
          </a:p>
        </p:txBody>
      </p:sp>
    </p:spTree>
    <p:extLst>
      <p:ext uri="{BB962C8B-B14F-4D97-AF65-F5344CB8AC3E}">
        <p14:creationId xmlns:p14="http://schemas.microsoft.com/office/powerpoint/2010/main" val="10179500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9BF8E3-6DE7-5AAC-91FF-BA1797B5C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32F8D8-CD39-E8F4-EFDC-D8AE2B40337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41397" y="2873438"/>
            <a:ext cx="4709205" cy="1111123"/>
          </a:xfrm>
        </p:spPr>
        <p:txBody>
          <a:bodyPr/>
          <a:lstStyle/>
          <a:p>
            <a:r>
              <a:rPr lang="en-NZ" sz="4400" dirty="0">
                <a:solidFill>
                  <a:srgbClr val="141BCB"/>
                </a:solidFill>
              </a:rPr>
              <a:t>The Git Workflow</a:t>
            </a:r>
          </a:p>
        </p:txBody>
      </p:sp>
    </p:spTree>
    <p:extLst>
      <p:ext uri="{BB962C8B-B14F-4D97-AF65-F5344CB8AC3E}">
        <p14:creationId xmlns:p14="http://schemas.microsoft.com/office/powerpoint/2010/main" val="29347179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43C422-E73D-E48A-CE7B-1AB073D9E2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810D63-41AB-446A-58C0-10A84780B6F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741397" y="2873438"/>
            <a:ext cx="4709205" cy="1111123"/>
          </a:xfrm>
        </p:spPr>
        <p:txBody>
          <a:bodyPr/>
          <a:lstStyle/>
          <a:p>
            <a:r>
              <a:rPr lang="en-NZ" sz="4400" dirty="0">
                <a:solidFill>
                  <a:srgbClr val="141BCB"/>
                </a:solidFill>
              </a:rPr>
              <a:t>The Git Workflow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4AC3A2B-C85C-019B-DD7C-BC697CAC32DF}"/>
              </a:ext>
            </a:extLst>
          </p:cNvPr>
          <p:cNvSpPr txBox="1"/>
          <p:nvPr/>
        </p:nvSpPr>
        <p:spPr>
          <a:xfrm>
            <a:off x="3252060" y="4387517"/>
            <a:ext cx="56878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/>
              <a:t>Edit -&gt; Check -&gt; Add -&gt; Commit -&gt; Repeat</a:t>
            </a:r>
          </a:p>
        </p:txBody>
      </p:sp>
    </p:spTree>
    <p:extLst>
      <p:ext uri="{BB962C8B-B14F-4D97-AF65-F5344CB8AC3E}">
        <p14:creationId xmlns:p14="http://schemas.microsoft.com/office/powerpoint/2010/main" val="13028269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B73DA4-6E85-BED1-23AB-328DF3C961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1DE560-5ADA-4B13-62D2-02452998C47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Step 1: Single file change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6F75B6-2F1B-A3D7-FEA8-01C2DD69272D}"/>
              </a:ext>
            </a:extLst>
          </p:cNvPr>
          <p:cNvSpPr txBox="1"/>
          <p:nvPr/>
        </p:nvSpPr>
        <p:spPr>
          <a:xfrm>
            <a:off x="656096" y="2136338"/>
            <a:ext cx="475281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buAutoNum type="arabicPeriod"/>
            </a:pPr>
            <a:r>
              <a:rPr lang="en-NZ" dirty="0"/>
              <a:t>Edit </a:t>
            </a:r>
            <a:r>
              <a:rPr lang="en-NZ" dirty="0" err="1"/>
              <a:t>README.md</a:t>
            </a:r>
            <a:r>
              <a:rPr lang="en-NZ" dirty="0"/>
              <a:t>, add these lines: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I am learning about version control</a:t>
            </a:r>
          </a:p>
          <a:p>
            <a:pPr fontAlgn="base"/>
            <a:endParaRPr lang="en-NZ" dirty="0"/>
          </a:p>
          <a:p>
            <a:pPr fontAlgn="base"/>
            <a:r>
              <a:rPr lang="en-NZ" dirty="0"/>
              <a:t>2. Check what changed: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status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/>
              <a:t>3. See the actual changes: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diff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17408F-6358-2EBC-299B-56C54D6EA8EC}"/>
              </a:ext>
            </a:extLst>
          </p:cNvPr>
          <p:cNvSpPr txBox="1"/>
          <p:nvPr/>
        </p:nvSpPr>
        <p:spPr>
          <a:xfrm>
            <a:off x="5408909" y="2136338"/>
            <a:ext cx="662811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/>
              <a:t>4. Stage and commit: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add 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README.md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 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commit -m "Add learning section to README"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/>
              <a:t>5. Check the log: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log --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oneline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129960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CF006EE-5E52-9E76-F8EA-CA5C9EA0DA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2113" y="1241190"/>
            <a:ext cx="11291919" cy="4915770"/>
          </a:xfrm>
        </p:spPr>
        <p:txBody>
          <a:bodyPr/>
          <a:lstStyle/>
          <a:p>
            <a:pPr marL="0" indent="0">
              <a:buNone/>
            </a:pPr>
            <a:r>
              <a:rPr lang="en-NZ" dirty="0"/>
              <a:t>Git is known as a version control system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b="1" dirty="0"/>
              <a:t>Version control</a:t>
            </a:r>
            <a:r>
              <a:rPr lang="en-NZ" i="1" dirty="0"/>
              <a:t> is a </a:t>
            </a:r>
            <a:r>
              <a:rPr lang="en-NZ" b="1" dirty="0"/>
              <a:t>system</a:t>
            </a:r>
            <a:r>
              <a:rPr lang="en-NZ" i="1" dirty="0"/>
              <a:t> that records changes to a file or set of files over time so that you can recall specific </a:t>
            </a:r>
            <a:r>
              <a:rPr lang="en-NZ" b="1" dirty="0"/>
              <a:t>versions</a:t>
            </a:r>
            <a:r>
              <a:rPr lang="en-NZ" i="1" dirty="0"/>
              <a:t> later.</a:t>
            </a:r>
          </a:p>
          <a:p>
            <a:pPr marL="0" indent="0">
              <a:buNone/>
            </a:pPr>
            <a:endParaRPr lang="en-NZ" i="1" dirty="0"/>
          </a:p>
          <a:p>
            <a:pPr marL="0" indent="0">
              <a:buNone/>
            </a:pPr>
            <a:r>
              <a:rPr lang="en-NZ" dirty="0" err="1"/>
              <a:t>Github</a:t>
            </a:r>
            <a:r>
              <a:rPr lang="en-NZ" dirty="0"/>
              <a:t> is an online platform to store files in the cloud which enables backed up storage, sharing/collaborating with others, easy integration with other cloud </a:t>
            </a:r>
            <a:r>
              <a:rPr lang="en-NZ" dirty="0" err="1"/>
              <a:t>softwares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AE61C-9E7E-6898-B696-FE29484417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Z" dirty="0"/>
              <a:t>What is Git and </a:t>
            </a:r>
            <a:r>
              <a:rPr lang="en-NZ" dirty="0" err="1"/>
              <a:t>Github</a:t>
            </a:r>
            <a:r>
              <a:rPr lang="en-NZ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2888827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418AF9-5E91-CC25-A195-9D65D2C22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3A91F2B-2D02-FCB9-1DC2-8E3B1D9789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Step 2: Multiple file change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259827-D0C1-1913-00FB-E474AE375DE7}"/>
              </a:ext>
            </a:extLst>
          </p:cNvPr>
          <p:cNvSpPr txBox="1"/>
          <p:nvPr/>
        </p:nvSpPr>
        <p:spPr>
          <a:xfrm>
            <a:off x="718090" y="2743727"/>
            <a:ext cx="506794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buAutoNum type="arabicPeriod"/>
            </a:pPr>
            <a:r>
              <a:rPr lang="en-NZ" dirty="0"/>
              <a:t>Create a python file called ‘</a:t>
            </a:r>
            <a:r>
              <a:rPr lang="en-NZ" dirty="0" err="1"/>
              <a:t>test.py</a:t>
            </a:r>
            <a:r>
              <a:rPr lang="en-NZ" dirty="0"/>
              <a:t>’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:</a:t>
            </a:r>
          </a:p>
          <a:p>
            <a:pPr marL="342900" indent="-342900" fontAlgn="base">
              <a:buAutoNum type="arabicPeriod"/>
            </a:pPr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print(“hello, world!”)</a:t>
            </a:r>
          </a:p>
          <a:p>
            <a:pPr fontAlgn="base"/>
            <a:endParaRPr lang="en-NZ" dirty="0"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endParaRPr lang="en-NZ" dirty="0"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echo 'print('hello, world!')' &gt; 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test.py</a:t>
            </a:r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endParaRPr lang="en-NZ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7863DE-A248-362B-E845-1CE71AF258E9}"/>
              </a:ext>
            </a:extLst>
          </p:cNvPr>
          <p:cNvSpPr txBox="1"/>
          <p:nvPr/>
        </p:nvSpPr>
        <p:spPr>
          <a:xfrm>
            <a:off x="5786035" y="2744254"/>
            <a:ext cx="575368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/>
              <a:t>2. Edit </a:t>
            </a:r>
            <a:r>
              <a:rPr lang="en-NZ" dirty="0" err="1"/>
              <a:t>README.md</a:t>
            </a:r>
            <a:r>
              <a:rPr lang="en-NZ" dirty="0"/>
              <a:t>: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# My Progress </a:t>
            </a:r>
          </a:p>
          <a:p>
            <a:pPr fontAlgn="base"/>
            <a:r>
              <a:rPr lang="en-NZ" dirty="0"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Learning git basics</a:t>
            </a:r>
          </a:p>
          <a:p>
            <a:pPr fontAlgn="base"/>
            <a:endParaRPr lang="en-NZ" dirty="0"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Echo ‘# My Progress\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nLearning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 git basics’ &gt;&gt; 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README.md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 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algn="l"/>
            <a:endParaRPr lang="en-US" dirty="0" err="1"/>
          </a:p>
        </p:txBody>
      </p:sp>
    </p:spTree>
    <p:extLst>
      <p:ext uri="{BB962C8B-B14F-4D97-AF65-F5344CB8AC3E}">
        <p14:creationId xmlns:p14="http://schemas.microsoft.com/office/powerpoint/2010/main" val="13210414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27D1F0-4703-D578-3AF7-91855D3C8F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5FF985A-1AB8-D713-6CD1-01A856AA1CE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Step 2: Multiple file change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039D5C-D901-480B-1FB4-31514512C1CA}"/>
              </a:ext>
            </a:extLst>
          </p:cNvPr>
          <p:cNvSpPr txBox="1"/>
          <p:nvPr/>
        </p:nvSpPr>
        <p:spPr>
          <a:xfrm>
            <a:off x="671595" y="1533037"/>
            <a:ext cx="506794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/>
              <a:t>3. Check status: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status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/>
              <a:t>4. Stage only </a:t>
            </a:r>
            <a:r>
              <a:rPr lang="en-NZ" dirty="0" err="1"/>
              <a:t>README.md</a:t>
            </a:r>
            <a:r>
              <a:rPr lang="en-NZ" dirty="0"/>
              <a:t>: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add 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README.md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 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status</a:t>
            </a:r>
          </a:p>
          <a:p>
            <a:pPr fontAlgn="base"/>
            <a:endParaRPr lang="en-NZ" dirty="0"/>
          </a:p>
          <a:p>
            <a:pPr fontAlgn="base"/>
            <a:r>
              <a:rPr lang="en-US" dirty="0"/>
              <a:t>5. </a:t>
            </a:r>
            <a:r>
              <a:rPr lang="en-US" dirty="0" err="1"/>
              <a:t>Unstage</a:t>
            </a:r>
            <a:r>
              <a:rPr lang="en-US" dirty="0"/>
              <a:t> it:</a:t>
            </a:r>
          </a:p>
          <a:p>
            <a:pPr fontAlgn="base"/>
            <a:endParaRPr lang="en-US" dirty="0"/>
          </a:p>
          <a:p>
            <a:pPr fontAlgn="base"/>
            <a:r>
              <a:rPr lang="en-US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 restore --staged </a:t>
            </a:r>
            <a:r>
              <a:rPr lang="en-US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README.md</a:t>
            </a:r>
            <a:endParaRPr lang="en-US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US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 </a:t>
            </a:r>
          </a:p>
          <a:p>
            <a:pPr fontAlgn="base"/>
            <a:r>
              <a:rPr lang="en-US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status </a:t>
            </a:r>
          </a:p>
        </p:txBody>
      </p:sp>
    </p:spTree>
    <p:extLst>
      <p:ext uri="{BB962C8B-B14F-4D97-AF65-F5344CB8AC3E}">
        <p14:creationId xmlns:p14="http://schemas.microsoft.com/office/powerpoint/2010/main" val="191312892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AF6A4A-6020-A378-527A-7B53C3A747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CA86A29-B1EF-7837-E5AE-80689DFEEB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Step 2: Multiple file change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945CE1-6BF6-069C-F997-EC79AAF68081}"/>
              </a:ext>
            </a:extLst>
          </p:cNvPr>
          <p:cNvSpPr txBox="1"/>
          <p:nvPr/>
        </p:nvSpPr>
        <p:spPr>
          <a:xfrm>
            <a:off x="1499648" y="1502688"/>
            <a:ext cx="875362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/>
              <a:t>6. Add all changes at once: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add -A </a:t>
            </a:r>
          </a:p>
          <a:p>
            <a:pPr fontAlgn="base"/>
            <a:endParaRPr lang="en-NZ" dirty="0">
              <a:solidFill>
                <a:srgbClr val="141BCB"/>
              </a:solidFill>
              <a:latin typeface="Simplified Arabic Fixed" panose="02070309020205020404" pitchFamily="49" charset="-78"/>
              <a:cs typeface="Simplified Arabic Fixed" panose="02070309020205020404" pitchFamily="49" charset="-78"/>
            </a:endParaRPr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status </a:t>
            </a:r>
          </a:p>
          <a:p>
            <a:pPr fontAlgn="base"/>
            <a:endParaRPr lang="en-NZ" dirty="0"/>
          </a:p>
          <a:p>
            <a:pPr fontAlgn="base"/>
            <a:r>
              <a:rPr lang="en-NZ" i="1" dirty="0"/>
              <a:t>Stages everything: new files, modified files, deleted files</a:t>
            </a:r>
          </a:p>
          <a:p>
            <a:pPr fontAlgn="base"/>
            <a:r>
              <a:rPr lang="en-NZ" dirty="0"/>
              <a:t> </a:t>
            </a:r>
          </a:p>
          <a:p>
            <a:pPr fontAlgn="base"/>
            <a:r>
              <a:rPr lang="en-NZ" dirty="0"/>
              <a:t>7. Commit everything together: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commit -m "Add 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test.py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 and update README with progress”</a:t>
            </a:r>
          </a:p>
          <a:p>
            <a:pPr fontAlgn="base"/>
            <a:r>
              <a:rPr lang="en-NZ" dirty="0"/>
              <a:t> </a:t>
            </a:r>
          </a:p>
          <a:p>
            <a:pPr fontAlgn="base"/>
            <a:r>
              <a:rPr lang="en-NZ" dirty="0"/>
              <a:t>8. View your history: </a:t>
            </a:r>
          </a:p>
          <a:p>
            <a:pPr fontAlgn="base"/>
            <a:endParaRPr lang="en-NZ" dirty="0"/>
          </a:p>
          <a:p>
            <a:pPr fontAlgn="base"/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git log --</a:t>
            </a:r>
            <a:r>
              <a:rPr lang="en-NZ" dirty="0" err="1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oneline</a:t>
            </a:r>
            <a:r>
              <a:rPr lang="en-NZ" dirty="0">
                <a:solidFill>
                  <a:srgbClr val="141BCB"/>
                </a:solidFill>
                <a:latin typeface="Simplified Arabic Fixed" panose="02070309020205020404" pitchFamily="49" charset="-78"/>
                <a:cs typeface="Simplified Arabic Fixed" panose="02070309020205020404" pitchFamily="49" charset="-78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7973554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54AC8-9714-7845-65F1-123CC0204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B41414C-82F0-9032-BA25-0D12840EB70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Quick Practice of the workflow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006C3B-62C1-5BC0-39A1-3609ADD155E2}"/>
              </a:ext>
            </a:extLst>
          </p:cNvPr>
          <p:cNvSpPr txBox="1"/>
          <p:nvPr/>
        </p:nvSpPr>
        <p:spPr>
          <a:xfrm>
            <a:off x="1214035" y="2281023"/>
            <a:ext cx="70310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/>
              <a:t>Challenge: On your own, try one more cycle: </a:t>
            </a:r>
          </a:p>
          <a:p>
            <a:pPr fontAlgn="base"/>
            <a:endParaRPr lang="en-NZ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NZ" dirty="0"/>
              <a:t>Make any change to any file, create a new one, or delete one 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NZ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NZ" dirty="0"/>
              <a:t>Use git status to see it 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NZ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NZ" dirty="0"/>
              <a:t>Use git add -A to stage everything 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endParaRPr lang="en-NZ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NZ" dirty="0"/>
              <a:t>Commit with a descriptive message </a:t>
            </a:r>
          </a:p>
        </p:txBody>
      </p:sp>
    </p:spTree>
    <p:extLst>
      <p:ext uri="{BB962C8B-B14F-4D97-AF65-F5344CB8AC3E}">
        <p14:creationId xmlns:p14="http://schemas.microsoft.com/office/powerpoint/2010/main" val="251797004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3F9677-8648-1776-9492-4F3F71B25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797975-85BA-10BF-576B-BABDE5D74D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782515" y="2873438"/>
            <a:ext cx="6626969" cy="1111123"/>
          </a:xfrm>
        </p:spPr>
        <p:txBody>
          <a:bodyPr/>
          <a:lstStyle/>
          <a:p>
            <a:r>
              <a:rPr lang="en-NZ" sz="4400" dirty="0">
                <a:solidFill>
                  <a:srgbClr val="141BCB"/>
                </a:solidFill>
              </a:rPr>
              <a:t>Fixing Common Mistakes</a:t>
            </a:r>
          </a:p>
        </p:txBody>
      </p:sp>
    </p:spTree>
    <p:extLst>
      <p:ext uri="{BB962C8B-B14F-4D97-AF65-F5344CB8AC3E}">
        <p14:creationId xmlns:p14="http://schemas.microsoft.com/office/powerpoint/2010/main" val="3367988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B43360-930C-18CA-880E-38919E5E3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C541540-384C-DE7D-FD6C-6A41A10110A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Scenario 1: Added the wrong file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CF7F55-124B-DED8-2B28-EEC288D8F81F}"/>
              </a:ext>
            </a:extLst>
          </p:cNvPr>
          <p:cNvSpPr txBox="1"/>
          <p:nvPr/>
        </p:nvSpPr>
        <p:spPr>
          <a:xfrm>
            <a:off x="581668" y="1731471"/>
            <a:ext cx="846663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/>
              <a:t>1. Create a temporary file: </a:t>
            </a:r>
          </a:p>
          <a:p>
            <a:pPr fontAlgn="base"/>
            <a:r>
              <a:rPr lang="en-NZ" dirty="0"/>
              <a:t>echo "temporary stuff" &gt; </a:t>
            </a:r>
            <a:r>
              <a:rPr lang="en-NZ" dirty="0" err="1"/>
              <a:t>temp.txt</a:t>
            </a:r>
            <a:r>
              <a:rPr lang="en-NZ" dirty="0"/>
              <a:t> </a:t>
            </a:r>
          </a:p>
          <a:p>
            <a:pPr fontAlgn="base"/>
            <a:r>
              <a:rPr lang="en-NZ" dirty="0"/>
              <a:t>Windows Command Prompt: echo temporary stuff &gt; </a:t>
            </a:r>
            <a:r>
              <a:rPr lang="en-NZ" dirty="0" err="1"/>
              <a:t>temp.txt</a:t>
            </a:r>
            <a:r>
              <a:rPr lang="en-NZ" dirty="0"/>
              <a:t> </a:t>
            </a:r>
          </a:p>
          <a:p>
            <a:pPr fontAlgn="base"/>
            <a:r>
              <a:rPr lang="en-NZ" dirty="0"/>
              <a:t>2. Oops, add it by mistake: </a:t>
            </a:r>
          </a:p>
          <a:p>
            <a:pPr fontAlgn="base"/>
            <a:r>
              <a:rPr lang="en-NZ" dirty="0"/>
              <a:t>git add </a:t>
            </a:r>
            <a:r>
              <a:rPr lang="en-NZ" dirty="0" err="1"/>
              <a:t>temp.txt</a:t>
            </a:r>
            <a:r>
              <a:rPr lang="en-NZ" dirty="0"/>
              <a:t> </a:t>
            </a:r>
          </a:p>
          <a:p>
            <a:pPr fontAlgn="base"/>
            <a:r>
              <a:rPr lang="en-NZ" dirty="0"/>
              <a:t>git status </a:t>
            </a:r>
          </a:p>
          <a:p>
            <a:pPr fontAlgn="base"/>
            <a:r>
              <a:rPr lang="en-NZ" dirty="0"/>
              <a:t>Point out: It is green and ready to be committed </a:t>
            </a:r>
          </a:p>
          <a:p>
            <a:pPr fontAlgn="base"/>
            <a:r>
              <a:rPr lang="en-NZ" dirty="0"/>
              <a:t>3. </a:t>
            </a:r>
            <a:r>
              <a:rPr lang="en-NZ" dirty="0" err="1"/>
              <a:t>Unstage</a:t>
            </a:r>
            <a:r>
              <a:rPr lang="en-NZ" dirty="0"/>
              <a:t> it: </a:t>
            </a:r>
          </a:p>
          <a:p>
            <a:pPr fontAlgn="base"/>
            <a:r>
              <a:rPr lang="en-NZ" dirty="0"/>
              <a:t>git restore --staged </a:t>
            </a:r>
            <a:r>
              <a:rPr lang="en-NZ" dirty="0" err="1"/>
              <a:t>temp.txt</a:t>
            </a:r>
            <a:r>
              <a:rPr lang="en-NZ" dirty="0"/>
              <a:t> </a:t>
            </a:r>
          </a:p>
          <a:p>
            <a:pPr fontAlgn="base"/>
            <a:r>
              <a:rPr lang="en-NZ" dirty="0"/>
              <a:t>git status </a:t>
            </a:r>
          </a:p>
          <a:p>
            <a:pPr fontAlgn="base"/>
            <a:r>
              <a:rPr lang="en-NZ" dirty="0"/>
              <a:t>Point out: Back to red (</a:t>
            </a:r>
            <a:r>
              <a:rPr lang="en-NZ" dirty="0" err="1"/>
              <a:t>unstaged</a:t>
            </a:r>
            <a:r>
              <a:rPr lang="en-NZ" dirty="0"/>
              <a:t>) </a:t>
            </a:r>
          </a:p>
        </p:txBody>
      </p:sp>
    </p:spTree>
    <p:extLst>
      <p:ext uri="{BB962C8B-B14F-4D97-AF65-F5344CB8AC3E}">
        <p14:creationId xmlns:p14="http://schemas.microsoft.com/office/powerpoint/2010/main" val="35138294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384F7C-613B-ACEB-9763-CAA397447C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AE2AD15-3D0C-C139-4709-9CEB6406088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11509729" cy="1006340"/>
          </a:xfrm>
        </p:spPr>
        <p:txBody>
          <a:bodyPr>
            <a:normAutofit/>
          </a:bodyPr>
          <a:lstStyle/>
          <a:p>
            <a:r>
              <a:rPr lang="en-NZ" dirty="0"/>
              <a:t>Scenario 2: I want to undo my changes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4390D5-9567-4C78-1409-291E146E2CF3}"/>
              </a:ext>
            </a:extLst>
          </p:cNvPr>
          <p:cNvSpPr txBox="1"/>
          <p:nvPr/>
        </p:nvSpPr>
        <p:spPr>
          <a:xfrm>
            <a:off x="1017895" y="1341913"/>
            <a:ext cx="5067945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buAutoNum type="arabicPeriod"/>
            </a:pPr>
            <a:r>
              <a:rPr lang="en-US" dirty="0"/>
              <a:t>Edit </a:t>
            </a:r>
            <a:r>
              <a:rPr lang="en-US" dirty="0" err="1"/>
              <a:t>test.py</a:t>
            </a:r>
            <a:r>
              <a:rPr lang="en-US" dirty="0"/>
              <a:t> but don't commit :</a:t>
            </a:r>
          </a:p>
          <a:p>
            <a:pPr marL="342900" indent="-342900" fontAlgn="base">
              <a:buAutoNum type="arabicPeriod"/>
            </a:pPr>
            <a:endParaRPr lang="en-US" dirty="0"/>
          </a:p>
          <a:p>
            <a:pPr fontAlgn="base"/>
            <a:r>
              <a:rPr lang="en-US" dirty="0"/>
              <a:t>Print(“1+1 = 3”)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2. Check you have uncommitted changes:</a:t>
            </a:r>
          </a:p>
          <a:p>
            <a:pPr fontAlgn="base"/>
            <a:r>
              <a:rPr lang="en-US" dirty="0"/>
              <a:t> </a:t>
            </a:r>
          </a:p>
          <a:p>
            <a:pPr fontAlgn="base"/>
            <a:r>
              <a:rPr lang="en-US" dirty="0"/>
              <a:t>git status 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git diff 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3. Discard the changes: 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git restore </a:t>
            </a:r>
            <a:r>
              <a:rPr lang="en-US" dirty="0" err="1"/>
              <a:t>test.py</a:t>
            </a:r>
            <a:endParaRPr lang="en-US" dirty="0"/>
          </a:p>
          <a:p>
            <a:pPr fontAlgn="base"/>
            <a:endParaRPr lang="en-US" dirty="0"/>
          </a:p>
          <a:p>
            <a:pPr fontAlgn="base"/>
            <a:r>
              <a:rPr lang="en-US" dirty="0"/>
              <a:t>git status </a:t>
            </a:r>
          </a:p>
          <a:p>
            <a:pPr fontAlgn="base"/>
            <a:endParaRPr lang="en-US" dirty="0"/>
          </a:p>
          <a:p>
            <a:pPr fontAlgn="base"/>
            <a:r>
              <a:rPr lang="en-US" dirty="0"/>
              <a:t>File is back to how it was at last commit </a:t>
            </a:r>
          </a:p>
        </p:txBody>
      </p:sp>
    </p:spTree>
    <p:extLst>
      <p:ext uri="{BB962C8B-B14F-4D97-AF65-F5344CB8AC3E}">
        <p14:creationId xmlns:p14="http://schemas.microsoft.com/office/powerpoint/2010/main" val="123315785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75CA56-BCF6-CE1B-74C4-8B53AD8A34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99C2B42-9772-6BF6-D5BF-A8FE665327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11509729" cy="1006340"/>
          </a:xfrm>
        </p:spPr>
        <p:txBody>
          <a:bodyPr>
            <a:normAutofit/>
          </a:bodyPr>
          <a:lstStyle/>
          <a:p>
            <a:r>
              <a:rPr lang="en-NZ" dirty="0"/>
              <a:t>Scenario 3: Committed too early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63836A-C4F9-1182-C7ED-9BD5EDAFFE3C}"/>
              </a:ext>
            </a:extLst>
          </p:cNvPr>
          <p:cNvSpPr txBox="1"/>
          <p:nvPr/>
        </p:nvSpPr>
        <p:spPr>
          <a:xfrm>
            <a:off x="1017895" y="1341913"/>
            <a:ext cx="9412464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NZ" dirty="0"/>
              <a:t>1. Make a small change to </a:t>
            </a:r>
            <a:r>
              <a:rPr lang="en-NZ" dirty="0" err="1"/>
              <a:t>notes.txt</a:t>
            </a:r>
            <a:r>
              <a:rPr lang="en-NZ" dirty="0"/>
              <a:t> and commit: </a:t>
            </a:r>
          </a:p>
          <a:p>
            <a:pPr fontAlgn="base"/>
            <a:r>
              <a:rPr lang="en-NZ" dirty="0"/>
              <a:t>echo "- git restore" &gt;&gt; </a:t>
            </a:r>
            <a:r>
              <a:rPr lang="en-NZ" dirty="0" err="1"/>
              <a:t>notes.txt</a:t>
            </a:r>
            <a:r>
              <a:rPr lang="en-NZ" dirty="0"/>
              <a:t> </a:t>
            </a:r>
          </a:p>
          <a:p>
            <a:pPr fontAlgn="base"/>
            <a:r>
              <a:rPr lang="en-NZ" dirty="0"/>
              <a:t>git add </a:t>
            </a:r>
            <a:r>
              <a:rPr lang="en-NZ" dirty="0" err="1"/>
              <a:t>notes.txt</a:t>
            </a:r>
            <a:r>
              <a:rPr lang="en-NZ" dirty="0"/>
              <a:t> </a:t>
            </a:r>
          </a:p>
          <a:p>
            <a:pPr fontAlgn="base"/>
            <a:r>
              <a:rPr lang="en-NZ" dirty="0"/>
              <a:t>git commit -m "Update notes" </a:t>
            </a:r>
          </a:p>
          <a:p>
            <a:pPr fontAlgn="base"/>
            <a:r>
              <a:rPr lang="en-NZ" dirty="0"/>
              <a:t>Windows Command Prompt: echo - git restore &gt;&gt; </a:t>
            </a:r>
            <a:r>
              <a:rPr lang="en-NZ" dirty="0" err="1"/>
              <a:t>notes.txt</a:t>
            </a:r>
            <a:r>
              <a:rPr lang="en-NZ" dirty="0"/>
              <a:t> </a:t>
            </a:r>
          </a:p>
          <a:p>
            <a:pPr fontAlgn="base"/>
            <a:r>
              <a:rPr lang="en-NZ" dirty="0"/>
              <a:t>2. Oops! You realize you wanted to add more. Let's undo that commit but keep the changes: </a:t>
            </a:r>
          </a:p>
          <a:p>
            <a:pPr fontAlgn="base"/>
            <a:r>
              <a:rPr lang="en-NZ" dirty="0"/>
              <a:t>git reset --soft HEAD~1 </a:t>
            </a:r>
          </a:p>
          <a:p>
            <a:pPr fontAlgn="base"/>
            <a:r>
              <a:rPr lang="en-NZ" dirty="0"/>
              <a:t>Explain: </a:t>
            </a:r>
          </a:p>
          <a:p>
            <a:pPr fontAlgn="base"/>
            <a:r>
              <a:rPr lang="en-NZ" dirty="0"/>
              <a:t>HEAD~1 means "one commit before current" </a:t>
            </a:r>
          </a:p>
          <a:p>
            <a:pPr fontAlgn="base"/>
            <a:r>
              <a:rPr lang="en-NZ" dirty="0"/>
              <a:t>--soft keeps your changes staged (green) </a:t>
            </a:r>
          </a:p>
          <a:p>
            <a:pPr fontAlgn="base"/>
            <a:r>
              <a:rPr lang="en-NZ" dirty="0"/>
              <a:t>The commit disappears but your work is safe </a:t>
            </a:r>
          </a:p>
          <a:p>
            <a:pPr fontAlgn="base"/>
            <a:r>
              <a:rPr lang="en-NZ" dirty="0"/>
              <a:t>3. Check status: </a:t>
            </a:r>
          </a:p>
          <a:p>
            <a:pPr fontAlgn="base"/>
            <a:r>
              <a:rPr lang="en-NZ" dirty="0"/>
              <a:t>git status </a:t>
            </a:r>
          </a:p>
          <a:p>
            <a:pPr fontAlgn="base"/>
            <a:r>
              <a:rPr lang="en-NZ" dirty="0"/>
              <a:t>Point out: Your changes are still there, staged and ready </a:t>
            </a:r>
          </a:p>
          <a:p>
            <a:pPr fontAlgn="base"/>
            <a:r>
              <a:rPr lang="en-NZ" dirty="0"/>
              <a:t>4. Now you can add more changes and commit them together: </a:t>
            </a:r>
          </a:p>
          <a:p>
            <a:pPr fontAlgn="base"/>
            <a:r>
              <a:rPr lang="en-NZ" dirty="0"/>
              <a:t>echo "- git reset" &gt;&gt; </a:t>
            </a:r>
            <a:r>
              <a:rPr lang="en-NZ" dirty="0" err="1"/>
              <a:t>notes.txt</a:t>
            </a:r>
            <a:r>
              <a:rPr lang="en-NZ" dirty="0"/>
              <a:t> </a:t>
            </a:r>
          </a:p>
          <a:p>
            <a:pPr fontAlgn="base"/>
            <a:r>
              <a:rPr lang="en-NZ" dirty="0"/>
              <a:t>git add </a:t>
            </a:r>
            <a:r>
              <a:rPr lang="en-NZ" dirty="0" err="1"/>
              <a:t>notes.txt</a:t>
            </a:r>
            <a:r>
              <a:rPr lang="en-NZ" dirty="0"/>
              <a:t> </a:t>
            </a:r>
          </a:p>
          <a:p>
            <a:pPr fontAlgn="base"/>
            <a:r>
              <a:rPr lang="en-NZ" dirty="0"/>
              <a:t>git commit -m "Update notes with restore and reset commands" </a:t>
            </a:r>
          </a:p>
          <a:p>
            <a:pPr fontAlgn="base"/>
            <a:r>
              <a:rPr lang="en-NZ" dirty="0"/>
              <a:t>Windows Command Prompt: echo - git reset &gt;&gt; </a:t>
            </a:r>
            <a:r>
              <a:rPr lang="en-NZ" dirty="0" err="1"/>
              <a:t>notes.txt</a:t>
            </a:r>
            <a:r>
              <a:rPr lang="en-NZ" dirty="0"/>
              <a:t> </a:t>
            </a:r>
          </a:p>
          <a:p>
            <a:pPr fontAlgn="base"/>
            <a:r>
              <a:rPr lang="en-NZ" dirty="0"/>
              <a:t>5. Check the log: </a:t>
            </a:r>
          </a:p>
          <a:p>
            <a:pPr fontAlgn="base"/>
            <a:r>
              <a:rPr lang="en-NZ" dirty="0"/>
              <a:t>git log --</a:t>
            </a:r>
            <a:r>
              <a:rPr lang="en-NZ" dirty="0" err="1"/>
              <a:t>oneline</a:t>
            </a:r>
            <a:r>
              <a:rPr lang="en-NZ" dirty="0"/>
              <a:t> </a:t>
            </a:r>
          </a:p>
          <a:p>
            <a:pPr fontAlgn="base"/>
            <a:r>
              <a:rPr lang="en-NZ" dirty="0"/>
              <a:t>Point out: Just one commit with everything together </a:t>
            </a:r>
          </a:p>
        </p:txBody>
      </p:sp>
    </p:spTree>
    <p:extLst>
      <p:ext uri="{BB962C8B-B14F-4D97-AF65-F5344CB8AC3E}">
        <p14:creationId xmlns:p14="http://schemas.microsoft.com/office/powerpoint/2010/main" val="9937778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F709D-4CB0-E57A-D381-A118EA9773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B1A462-AF6B-7870-31B2-DD89A5A5AC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11509729" cy="1006340"/>
          </a:xfrm>
        </p:spPr>
        <p:txBody>
          <a:bodyPr>
            <a:normAutofit/>
          </a:bodyPr>
          <a:lstStyle/>
          <a:p>
            <a:r>
              <a:rPr lang="en-NZ" dirty="0"/>
              <a:t>Scenario 4: Committed the wrong thing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559394-4F72-91BE-CEAD-31C127E72125}"/>
              </a:ext>
            </a:extLst>
          </p:cNvPr>
          <p:cNvSpPr txBox="1"/>
          <p:nvPr/>
        </p:nvSpPr>
        <p:spPr>
          <a:xfrm>
            <a:off x="1017895" y="1341913"/>
            <a:ext cx="9412464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dirty="0"/>
              <a:t>1. Let's create a mistake on purpose - add a file we don't want: </a:t>
            </a:r>
          </a:p>
          <a:p>
            <a:pPr fontAlgn="base"/>
            <a:r>
              <a:rPr lang="en-US" dirty="0"/>
              <a:t>echo "This is a mistake" &gt; </a:t>
            </a:r>
            <a:r>
              <a:rPr lang="en-US" dirty="0" err="1"/>
              <a:t>mistake.txt</a:t>
            </a:r>
            <a:r>
              <a:rPr lang="en-US" dirty="0"/>
              <a:t> </a:t>
            </a:r>
          </a:p>
          <a:p>
            <a:pPr fontAlgn="base"/>
            <a:r>
              <a:rPr lang="en-US" dirty="0"/>
              <a:t>git add </a:t>
            </a:r>
            <a:r>
              <a:rPr lang="en-US" dirty="0" err="1"/>
              <a:t>mistake.txt</a:t>
            </a:r>
            <a:r>
              <a:rPr lang="en-US" dirty="0"/>
              <a:t> </a:t>
            </a:r>
          </a:p>
          <a:p>
            <a:pPr fontAlgn="base"/>
            <a:r>
              <a:rPr lang="en-US" dirty="0"/>
              <a:t>git commit -m "Add mistake file (oops!)" </a:t>
            </a:r>
          </a:p>
          <a:p>
            <a:pPr fontAlgn="base"/>
            <a:r>
              <a:rPr lang="en-US" dirty="0"/>
              <a:t>2. View log: </a:t>
            </a:r>
          </a:p>
          <a:p>
            <a:pPr fontAlgn="base"/>
            <a:r>
              <a:rPr lang="en-US" dirty="0"/>
              <a:t>git log --</a:t>
            </a:r>
            <a:r>
              <a:rPr lang="en-US" dirty="0" err="1"/>
              <a:t>oneline</a:t>
            </a:r>
            <a:r>
              <a:rPr lang="en-US" dirty="0"/>
              <a:t> </a:t>
            </a:r>
          </a:p>
          <a:p>
            <a:pPr fontAlgn="base"/>
            <a:r>
              <a:rPr lang="en-US" dirty="0"/>
              <a:t>Point out: There's our mistake commit </a:t>
            </a:r>
          </a:p>
          <a:p>
            <a:pPr fontAlgn="base"/>
            <a:r>
              <a:rPr lang="en-US" dirty="0"/>
              <a:t>3. Undo the commit completely: </a:t>
            </a:r>
          </a:p>
          <a:p>
            <a:pPr fontAlgn="base"/>
            <a:r>
              <a:rPr lang="en-US" dirty="0"/>
              <a:t>git reset HEAD~1 </a:t>
            </a:r>
          </a:p>
          <a:p>
            <a:pPr fontAlgn="base"/>
            <a:r>
              <a:rPr lang="en-US" dirty="0"/>
              <a:t>Explain: </a:t>
            </a:r>
          </a:p>
          <a:p>
            <a:pPr fontAlgn="base"/>
            <a:r>
              <a:rPr lang="en-US" dirty="0"/>
              <a:t>No --soft this time (default is --mixed) </a:t>
            </a:r>
          </a:p>
          <a:p>
            <a:pPr fontAlgn="base"/>
            <a:r>
              <a:rPr lang="en-US" dirty="0"/>
              <a:t>Changes are kept but </a:t>
            </a:r>
            <a:r>
              <a:rPr lang="en-US" dirty="0" err="1"/>
              <a:t>unstaged</a:t>
            </a:r>
            <a:r>
              <a:rPr lang="en-US" dirty="0"/>
              <a:t> (red) </a:t>
            </a:r>
          </a:p>
          <a:p>
            <a:pPr fontAlgn="base"/>
            <a:r>
              <a:rPr lang="en-US" dirty="0"/>
              <a:t>More common than --soft </a:t>
            </a:r>
          </a:p>
          <a:p>
            <a:pPr fontAlgn="base"/>
            <a:r>
              <a:rPr lang="en-US" dirty="0"/>
              <a:t>4. Check status: </a:t>
            </a:r>
          </a:p>
          <a:p>
            <a:pPr fontAlgn="base"/>
            <a:r>
              <a:rPr lang="en-US" dirty="0"/>
              <a:t>git status </a:t>
            </a:r>
          </a:p>
          <a:p>
            <a:pPr fontAlgn="base"/>
            <a:r>
              <a:rPr lang="en-US" dirty="0"/>
              <a:t>Point out: </a:t>
            </a:r>
            <a:r>
              <a:rPr lang="en-US" dirty="0" err="1"/>
              <a:t>mistake.txt</a:t>
            </a:r>
            <a:r>
              <a:rPr lang="en-US" dirty="0"/>
              <a:t> is there but </a:t>
            </a:r>
            <a:r>
              <a:rPr lang="en-US" dirty="0" err="1"/>
              <a:t>unstaged</a:t>
            </a:r>
            <a:r>
              <a:rPr lang="en-US" dirty="0"/>
              <a:t> </a:t>
            </a:r>
          </a:p>
          <a:p>
            <a:pPr fontAlgn="base"/>
            <a:r>
              <a:rPr lang="en-US" dirty="0"/>
              <a:t>5. We don't want this file at all, so discard it: </a:t>
            </a:r>
          </a:p>
          <a:p>
            <a:pPr fontAlgn="base"/>
            <a:r>
              <a:rPr lang="en-US" dirty="0"/>
              <a:t>git restore </a:t>
            </a:r>
            <a:r>
              <a:rPr lang="en-US" dirty="0" err="1"/>
              <a:t>mistake.txt</a:t>
            </a:r>
            <a:r>
              <a:rPr lang="en-US" dirty="0"/>
              <a:t> </a:t>
            </a:r>
          </a:p>
          <a:p>
            <a:pPr fontAlgn="base"/>
            <a:r>
              <a:rPr lang="en-US" dirty="0"/>
              <a:t>6. Verify it's gone: </a:t>
            </a:r>
          </a:p>
          <a:p>
            <a:pPr fontAlgn="base"/>
            <a:r>
              <a:rPr lang="en-US" dirty="0"/>
              <a:t>git status </a:t>
            </a:r>
          </a:p>
          <a:p>
            <a:pPr fontAlgn="base"/>
            <a:r>
              <a:rPr lang="en-US" dirty="0"/>
              <a:t>git log --</a:t>
            </a:r>
            <a:r>
              <a:rPr lang="en-US" dirty="0" err="1"/>
              <a:t>oneline</a:t>
            </a:r>
            <a:r>
              <a:rPr lang="en-US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2986783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4F6B9-B5BA-9482-F65B-8F16F7E1D9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2099218"/>
            <a:ext cx="5474543" cy="3808503"/>
          </a:xfrm>
        </p:spPr>
        <p:txBody>
          <a:bodyPr>
            <a:normAutofit/>
          </a:bodyPr>
          <a:lstStyle/>
          <a:p>
            <a:r>
              <a:rPr lang="en-GB" sz="2400" dirty="0"/>
              <a:t>This master template includes a range of slide layouts and design options. Please use the ones that best suit your presentation and delete any unused slides.</a:t>
            </a:r>
          </a:p>
          <a:p>
            <a:r>
              <a:rPr lang="en-GB" sz="2400" dirty="0"/>
              <a:t>The logo slides at the beginning are intended as </a:t>
            </a:r>
            <a:r>
              <a:rPr lang="en-GB" sz="2400" i="1" dirty="0"/>
              <a:t>holding pages</a:t>
            </a:r>
            <a:r>
              <a:rPr lang="en-GB" sz="2400" dirty="0"/>
              <a:t> for conferences and events.</a:t>
            </a:r>
          </a:p>
          <a:p>
            <a:r>
              <a:rPr lang="en-GB" sz="2400" dirty="0"/>
              <a:t>If you plan to print this presentation, please ensure </a:t>
            </a:r>
            <a:r>
              <a:rPr lang="en-GB" sz="2400" b="1" dirty="0"/>
              <a:t>font embedding </a:t>
            </a:r>
            <a:r>
              <a:rPr lang="en-GB" sz="2400" dirty="0"/>
              <a:t>is enabled to preserve typography and layout consistency.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1F41662-727D-9731-4528-57F4FCF09598}"/>
              </a:ext>
            </a:extLst>
          </p:cNvPr>
          <p:cNvSpPr txBox="1">
            <a:spLocks/>
          </p:cNvSpPr>
          <p:nvPr/>
        </p:nvSpPr>
        <p:spPr>
          <a:xfrm>
            <a:off x="330975" y="1315744"/>
            <a:ext cx="9408447" cy="43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b="1" dirty="0"/>
              <a:t>Instructions for use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75C25E6C-12D2-DE51-4F25-C4A2B0E4A77F}"/>
              </a:ext>
            </a:extLst>
          </p:cNvPr>
          <p:cNvSpPr txBox="1">
            <a:spLocks/>
          </p:cNvSpPr>
          <p:nvPr/>
        </p:nvSpPr>
        <p:spPr>
          <a:xfrm>
            <a:off x="6239407" y="2099218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400" kern="1200" spc="-15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b="1" dirty="0"/>
              <a:t>To embed fonts:</a:t>
            </a:r>
          </a:p>
          <a:p>
            <a:r>
              <a:rPr lang="en-GB" sz="2400" dirty="0">
                <a:solidFill>
                  <a:schemeClr val="accent1"/>
                </a:solidFill>
              </a:rPr>
              <a:t>Windows (PC): </a:t>
            </a:r>
            <a:r>
              <a:rPr lang="en-GB" sz="2400" dirty="0"/>
              <a:t>Go to File → Options → Save → Embed fonts in the file, then select Embed all characters.</a:t>
            </a:r>
          </a:p>
          <a:p>
            <a:r>
              <a:rPr lang="en-GB" sz="2400" dirty="0">
                <a:solidFill>
                  <a:schemeClr val="accent1"/>
                </a:solidFill>
              </a:rPr>
              <a:t>Mac: </a:t>
            </a:r>
            <a:r>
              <a:rPr lang="en-GB" sz="2400" dirty="0"/>
              <a:t>Go to PowerPoint → Preferences → Save, then tick Embed fonts in the file.</a:t>
            </a:r>
          </a:p>
        </p:txBody>
      </p:sp>
    </p:spTree>
    <p:extLst>
      <p:ext uri="{BB962C8B-B14F-4D97-AF65-F5344CB8AC3E}">
        <p14:creationId xmlns:p14="http://schemas.microsoft.com/office/powerpoint/2010/main" val="13644322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0C6F5-F2A2-3955-6C74-AEE6E53CC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A9E9B9-DBD1-45B3-6EA1-3502F03FE9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2113" y="1081702"/>
            <a:ext cx="11291919" cy="4375619"/>
          </a:xfrm>
        </p:spPr>
        <p:txBody>
          <a:bodyPr/>
          <a:lstStyle/>
          <a:p>
            <a:pPr marL="0" indent="0">
              <a:buNone/>
            </a:pPr>
            <a:r>
              <a:rPr lang="en-NZ" dirty="0"/>
              <a:t>Git is like a time machine for your code that creates snapshots of your work, letting you easily revert to previous versions and experiment safely.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b="1" dirty="0"/>
              <a:t>Example: </a:t>
            </a:r>
            <a:r>
              <a:rPr lang="en-NZ" dirty="0"/>
              <a:t>You're analysing earthquake data with </a:t>
            </a:r>
            <a:r>
              <a:rPr lang="en-NZ" dirty="0" err="1"/>
              <a:t>analyse_data.py</a:t>
            </a:r>
            <a:r>
              <a:rPr lang="en-NZ" dirty="0"/>
              <a:t>. You add a new visualisation function, but it breaks your entire analysis. What changed?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Without Git: analyse_data_v1.py, analyse_data_v2_final.py etc. 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With Git: One file. Instant revert to the last working version with a single command. Essential when working with complex research code or collaborating with others.</a:t>
            </a:r>
          </a:p>
          <a:p>
            <a:pPr marL="0" indent="0">
              <a:buNone/>
            </a:pP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5FFAE8-557C-D500-EE97-958B0BDAB3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Z" dirty="0"/>
              <a:t>Why is Git useful?</a:t>
            </a:r>
          </a:p>
        </p:txBody>
      </p:sp>
    </p:spTree>
    <p:extLst>
      <p:ext uri="{BB962C8B-B14F-4D97-AF65-F5344CB8AC3E}">
        <p14:creationId xmlns:p14="http://schemas.microsoft.com/office/powerpoint/2010/main" val="22206962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63945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56541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3BCFA-4C81-45C9-B3B0-770538600C2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323696" y="2379942"/>
            <a:ext cx="10768101" cy="1722328"/>
          </a:xfrm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US" sz="3600" b="0" spc="-150" dirty="0"/>
              <a:t>Welcome to</a:t>
            </a:r>
            <a:br>
              <a:rPr lang="en-US" sz="3600" b="0" spc="-150" dirty="0"/>
            </a:br>
            <a:r>
              <a:rPr lang="en-US" sz="6600" b="0" spc="-300" dirty="0"/>
              <a:t>Earth Sciences New Zealand</a:t>
            </a:r>
            <a:endParaRPr lang="en-NZ" sz="6600" b="0" spc="-300" dirty="0"/>
          </a:p>
        </p:txBody>
      </p:sp>
    </p:spTree>
    <p:extLst>
      <p:ext uri="{BB962C8B-B14F-4D97-AF65-F5344CB8AC3E}">
        <p14:creationId xmlns:p14="http://schemas.microsoft.com/office/powerpoint/2010/main" val="37288997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F2ABC48-DE0C-A934-AF2C-6B72B2F11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9BE5E-0DEA-E3D9-0357-A306F5BAABC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323696" y="1931067"/>
            <a:ext cx="10768101" cy="1774659"/>
          </a:xfrm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US" sz="3600" b="0" spc="-150" dirty="0"/>
              <a:t>Welcome to</a:t>
            </a:r>
            <a:br>
              <a:rPr lang="en-US" sz="3600" b="0" spc="-150" dirty="0"/>
            </a:br>
            <a:r>
              <a:rPr lang="en-US" sz="6600" b="0" spc="-300" dirty="0"/>
              <a:t>Earth Sciences New Zealand</a:t>
            </a:r>
            <a:br>
              <a:rPr lang="en-NZ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</a:br>
            <a:endParaRPr lang="en-NZ" sz="1600" b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EE86D3-4CE2-C685-479F-51D5B2FB534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74613" y="5859381"/>
            <a:ext cx="44741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</a:rPr>
              <a:t>On</a:t>
            </a:r>
            <a: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 July 1, 2025 </a:t>
            </a:r>
            <a:r>
              <a:rPr lang="en-NZ" sz="1400" b="1" i="1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NIWA</a:t>
            </a:r>
            <a: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 and </a:t>
            </a:r>
            <a:r>
              <a:rPr lang="en-NZ" sz="1400" b="1" i="1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GNS Science </a:t>
            </a:r>
            <a: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merged</a:t>
            </a:r>
            <a:b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</a:br>
            <a: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to become a new Public Research Organisation called</a:t>
            </a:r>
            <a:b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</a:br>
            <a:r>
              <a:rPr lang="en-NZ" sz="1400" b="1" i="1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Earth Sciences </a:t>
            </a:r>
            <a:r>
              <a:rPr lang="en-NZ" sz="1400" i="1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New Zealand</a:t>
            </a:r>
            <a:endParaRPr lang="en-NZ" sz="1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9650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F430D2-98EF-3ADE-8636-D33364EC914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F365860-DC19-0957-7CE5-FC780EECEBF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DA480EF-420D-B2E2-28AD-4D0233E17BF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5B6EFA6-F977-1135-331D-6539E71248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5821994-C753-2031-C486-2C63D21BE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4BBC6C5-421F-CA23-963F-0D1A0AC480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DBE0F2F-6C40-8AB3-FCBE-C05DDF5C98C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5F39CA4-8B3D-E089-9505-C5EB945EF57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81CF87-49E0-3249-5CC5-0FB5DA42E78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6B6B214-B41A-6B70-B325-7BB6016268B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9395926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6AE63-9B10-B059-1902-A3CF292A3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8B2F6-718D-2EA3-B61E-469C5559F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310855E-550D-2903-9B1E-FF457682F1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57696D-87B0-8595-9C5B-279BB5777B5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66217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5E6F4-D0DE-6CE7-4488-3ED185315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7E0292-37C9-AD7F-42FD-2A0705EF4FF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C6CC56-23F0-7F34-6887-FD21B9FD494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C51A8A-FF62-0EB1-4C98-E7F4917D48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708F11-5DE6-838E-DFD3-45FA31B299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6A0C91A-055A-73AE-CCC6-0F9456271BD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87F87D-8018-1501-95ED-55156BE452E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F8557C-56EA-694A-FC69-F2A1C740F189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753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5ADDC04-B4B3-4CAD-B8CC-51E9396FDF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D3F07-19EB-B23C-859E-F21F6710D65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44B5DD-7343-68AC-BC3F-014FA5F8C0A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68624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57A685-5ADF-4BDB-AD56-476448F7FBC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Group">
            <a:extLst>
              <a:ext uri="{FF2B5EF4-FFF2-40B4-BE49-F238E27FC236}">
                <a16:creationId xmlns:a16="http://schemas.microsoft.com/office/drawing/2014/main" id="{F5373EB9-2E97-6002-B68E-59A1DE383569}"/>
              </a:ext>
            </a:extLst>
          </p:cNvPr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4133685046"/>
              </p:ext>
            </p:extLst>
          </p:nvPr>
        </p:nvGraphicFramePr>
        <p:xfrm>
          <a:off x="6426200" y="290513"/>
          <a:ext cx="5400675" cy="5980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8260626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96C351-CAA5-C042-BAAD-F1253A2B85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Placeholder 3">
                <a:extLst>
                  <a:ext uri="{FF2B5EF4-FFF2-40B4-BE49-F238E27FC236}">
                    <a16:creationId xmlns:a16="http://schemas.microsoft.com/office/drawing/2014/main" id="{142660C7-8E0D-0F90-2AA5-B0BFD067F25C}"/>
                  </a:ext>
                </a:extLst>
              </p:cNvPr>
              <p:cNvGraphicFramePr>
                <a:graphicFrameLocks noGrp="1"/>
              </p:cNvGraphicFramePr>
              <p:nvPr>
                <p:ph type="chart" sz="quarter" idx="12"/>
                <p:extLst>
                  <p:ext uri="{D42A27DB-BD31-4B8C-83A1-F6EECF244321}">
                    <p14:modId xmlns:p14="http://schemas.microsoft.com/office/powerpoint/2010/main" val="1410861792"/>
                  </p:ext>
                </p:extLst>
              </p:nvPr>
            </p:nvGraphicFramePr>
            <p:xfrm>
              <a:off x="6426200" y="290513"/>
              <a:ext cx="5400675" cy="598011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Placeholder 3">
                <a:extLst>
                  <a:ext uri="{FF2B5EF4-FFF2-40B4-BE49-F238E27FC236}">
                    <a16:creationId xmlns:a16="http://schemas.microsoft.com/office/drawing/2014/main" id="{142660C7-8E0D-0F90-2AA5-B0BFD067F2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26200" y="290513"/>
                <a:ext cx="5400675" cy="598011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53865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69B0BB-FE77-8FAE-A568-4D3A7D5A2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570B78D-B43D-1C89-7BC9-DDB286FD20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NZ" dirty="0"/>
              <a:t>Essentially, Git is a turbocharged save button.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A save in Git is called a </a:t>
            </a:r>
            <a:r>
              <a:rPr lang="en-NZ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commit</a:t>
            </a:r>
            <a:r>
              <a:rPr lang="en-NZ" dirty="0"/>
              <a:t>. When you make a commit, you take a snapshot of all the files you have made visible to git – otherwise known as your git </a:t>
            </a:r>
            <a:r>
              <a:rPr lang="en-NZ" b="1" u="sng" dirty="0"/>
              <a:t>repository</a:t>
            </a:r>
            <a:r>
              <a:rPr lang="en-NZ" dirty="0"/>
              <a:t>, or repo for short.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This snapshot saves everything in it’s current state, and that particular commit can then be accessed further down the line if you mess anything up.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07BC44-6796-89D6-0F88-FDB80021D4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Z" dirty="0"/>
              <a:t>How does it work?</a:t>
            </a:r>
          </a:p>
        </p:txBody>
      </p:sp>
    </p:spTree>
    <p:extLst>
      <p:ext uri="{BB962C8B-B14F-4D97-AF65-F5344CB8AC3E}">
        <p14:creationId xmlns:p14="http://schemas.microsoft.com/office/powerpoint/2010/main" val="41234637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17457A-805E-5D96-FB07-530D353BB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D8B390-031C-DC2C-F35E-689E200952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AAB4200-90B7-4BEE-29E4-759E0446A36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7104243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76C01-6C54-9D1D-529F-ECAD93EBB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850" y="499682"/>
            <a:ext cx="10813869" cy="636951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</a:rPr>
              <a:t>Heading </a:t>
            </a:r>
            <a:endParaRPr lang="en-NZ" sz="2800" b="1" dirty="0">
              <a:solidFill>
                <a:schemeClr val="tx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3C390E-8238-F1D1-D974-26BFEF172C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2874A48-7723-857D-C828-F8D858C1881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3C8EF1E-B917-664E-2AB5-2C8EC360AE0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DC0F1A4-25EA-5C84-FE20-ECB4658C50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5E52B0-B741-E5CA-BC50-DB1094B681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43FF010-5EBE-0F65-4F27-A2ECBD214F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60F7E3-8504-9C9D-7B3A-C69746439C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1B6B972-23DC-A891-807F-13E046A588C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0943923-AA15-C299-6A86-80F45B839F6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1BA89FE-3C31-831D-7F96-41A9DF53ABD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30350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A77FE4-7CD9-EB4D-B4F2-B144C153A8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348FF-4574-3BE1-2372-787A68C579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24924" y="2873438"/>
            <a:ext cx="7542152" cy="1111123"/>
          </a:xfrm>
        </p:spPr>
        <p:txBody>
          <a:bodyPr/>
          <a:lstStyle/>
          <a:p>
            <a:r>
              <a:rPr lang="en-NZ" sz="4400" dirty="0">
                <a:solidFill>
                  <a:srgbClr val="141BCB"/>
                </a:solidFill>
              </a:rPr>
              <a:t>Key Concepts / Commands</a:t>
            </a:r>
          </a:p>
        </p:txBody>
      </p:sp>
    </p:spTree>
    <p:extLst>
      <p:ext uri="{BB962C8B-B14F-4D97-AF65-F5344CB8AC3E}">
        <p14:creationId xmlns:p14="http://schemas.microsoft.com/office/powerpoint/2010/main" val="479602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BAA856-56B7-F1C3-DBD2-B8BC272BE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851546-7544-E049-1914-3980C343B8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Repository (repo for short)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02A290-175C-3321-FF62-84052857FC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716204"/>
            <a:ext cx="10748242" cy="3786962"/>
          </a:xfrm>
        </p:spPr>
        <p:txBody>
          <a:bodyPr/>
          <a:lstStyle/>
          <a:p>
            <a:r>
              <a:rPr lang="en-NZ" dirty="0"/>
              <a:t>A folder/directory that is tracked by git (i.e. it has a .git folder)</a:t>
            </a:r>
          </a:p>
        </p:txBody>
      </p:sp>
    </p:spTree>
    <p:extLst>
      <p:ext uri="{BB962C8B-B14F-4D97-AF65-F5344CB8AC3E}">
        <p14:creationId xmlns:p14="http://schemas.microsoft.com/office/powerpoint/2010/main" val="31476305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22A46-EEB3-1CD2-4EFC-9C759108F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7B44A0-7178-0F27-B2C1-79EAEF0DD4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Repository (repo for short)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54B7B-F773-9246-9BC5-C786F19D67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716204"/>
            <a:ext cx="10748242" cy="3786962"/>
          </a:xfrm>
        </p:spPr>
        <p:txBody>
          <a:bodyPr/>
          <a:lstStyle/>
          <a:p>
            <a:r>
              <a:rPr lang="en-NZ" dirty="0"/>
              <a:t>A folder/directory that is tracked by git (i.e. it has a .git folder)</a:t>
            </a:r>
          </a:p>
          <a:p>
            <a:endParaRPr lang="en-NZ" dirty="0"/>
          </a:p>
          <a:p>
            <a:r>
              <a:rPr lang="en-NZ" dirty="0"/>
              <a:t>A local repository is on your local machine e.g. laptop, PC</a:t>
            </a:r>
          </a:p>
          <a:p>
            <a:endParaRPr lang="en-NZ" dirty="0"/>
          </a:p>
          <a:p>
            <a:r>
              <a:rPr lang="en-NZ" dirty="0"/>
              <a:t>A remote repository is hosted on a server e.g. </a:t>
            </a:r>
            <a:r>
              <a:rPr lang="en-NZ" dirty="0" err="1"/>
              <a:t>Github</a:t>
            </a:r>
            <a:r>
              <a:rPr lang="en-NZ" dirty="0"/>
              <a:t>, Gitlab</a:t>
            </a:r>
          </a:p>
        </p:txBody>
      </p:sp>
    </p:spTree>
    <p:extLst>
      <p:ext uri="{BB962C8B-B14F-4D97-AF65-F5344CB8AC3E}">
        <p14:creationId xmlns:p14="http://schemas.microsoft.com/office/powerpoint/2010/main" val="2465108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3ACED7-BBEB-9DEB-20FA-49E666A69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C32FE02-A174-43C2-7D7A-A7A116D578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The Three States / Areas</a:t>
            </a:r>
          </a:p>
        </p:txBody>
      </p:sp>
    </p:spTree>
    <p:extLst>
      <p:ext uri="{BB962C8B-B14F-4D97-AF65-F5344CB8AC3E}">
        <p14:creationId xmlns:p14="http://schemas.microsoft.com/office/powerpoint/2010/main" val="2005903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arth Sciences NZ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41BCB"/>
      </a:accent1>
      <a:accent2>
        <a:srgbClr val="1217A8"/>
      </a:accent2>
      <a:accent3>
        <a:srgbClr val="0F1482"/>
      </a:accent3>
      <a:accent4>
        <a:srgbClr val="0A0D3B"/>
      </a:accent4>
      <a:accent5>
        <a:srgbClr val="0A0A17"/>
      </a:accent5>
      <a:accent6>
        <a:srgbClr val="F75316"/>
      </a:accent6>
      <a:hlink>
        <a:srgbClr val="141ACA"/>
      </a:hlink>
      <a:folHlink>
        <a:srgbClr val="141ACA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arth Sciences Powerpoint Master Template v03" id="{6658A908-C70B-1347-B84F-518BB12C823D}" vid="{8D0A0855-A64F-E342-A4FF-5F9E5E2292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E645E44DF4C347A076E5154A1E1A44" ma:contentTypeVersion="13" ma:contentTypeDescription="Create a new document." ma:contentTypeScope="" ma:versionID="fed3924ebad4b1980a48696ea5626475">
  <xsd:schema xmlns:xsd="http://www.w3.org/2001/XMLSchema" xmlns:xs="http://www.w3.org/2001/XMLSchema" xmlns:p="http://schemas.microsoft.com/office/2006/metadata/properties" xmlns:ns3="0e9b77c3-686e-41f8-8658-848585ae3dd1" xmlns:ns4="7cc5065d-f71a-4a84-87cf-13f6ecd6fd27" targetNamespace="http://schemas.microsoft.com/office/2006/metadata/properties" ma:root="true" ma:fieldsID="17712d7b2787ccbd2e536e461d73e683" ns3:_="" ns4:_="">
    <xsd:import namespace="0e9b77c3-686e-41f8-8658-848585ae3dd1"/>
    <xsd:import namespace="7cc5065d-f71a-4a84-87cf-13f6ecd6fd2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9b77c3-686e-41f8-8658-848585ae3dd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c5065d-f71a-4a84-87cf-13f6ecd6fd2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B991322-6CA4-49CA-A5EB-C0B5EF00A0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9b77c3-686e-41f8-8658-848585ae3dd1"/>
    <ds:schemaRef ds:uri="7cc5065d-f71a-4a84-87cf-13f6ecd6fd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A317C76-B0BC-4DAA-9FEE-2F6EC759F733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7cc5065d-f71a-4a84-87cf-13f6ecd6fd27"/>
    <ds:schemaRef ds:uri="0e9b77c3-686e-41f8-8658-848585ae3dd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7E36611-773A-4920-89A3-001E8534275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1717</TotalTime>
  <Words>2042</Words>
  <Application>Microsoft Macintosh PowerPoint</Application>
  <PresentationFormat>Widescreen</PresentationFormat>
  <Paragraphs>347</Paragraphs>
  <Slides>51</Slides>
  <Notes>2</Notes>
  <HiddenSlides>13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7" baseType="lpstr">
      <vt:lpstr>Aptos</vt:lpstr>
      <vt:lpstr>Aptos Light</vt:lpstr>
      <vt:lpstr>Arial</vt:lpstr>
      <vt:lpstr>Calibri</vt:lpstr>
      <vt:lpstr>Simplified Arabic Fixed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Earth Sciences New Zealand</vt:lpstr>
      <vt:lpstr>Welcome to Earth Sciences New Zealand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Heading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Earth Sciences New Zealand PPT Template</dc:title>
  <dc:subject/>
  <dc:creator>ESNZ Communications Team</dc:creator>
  <cp:keywords/>
  <dc:description/>
  <cp:lastModifiedBy>Faye Nielsen</cp:lastModifiedBy>
  <cp:revision>13</cp:revision>
  <cp:lastPrinted>2025-10-28T20:39:49Z</cp:lastPrinted>
  <dcterms:created xsi:type="dcterms:W3CDTF">2025-10-28T20:38:24Z</dcterms:created>
  <dcterms:modified xsi:type="dcterms:W3CDTF">2025-12-07T23:08:19Z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0x0101005FE645E44DF4C347A076E5154A1E1A44</vt:lpwstr>
  </property>
</Properties>
</file>

<file path=docProps/thumbnail.jpeg>
</file>